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  <p:sldMasterId id="2147483674" r:id="rId2"/>
  </p:sldMasterIdLst>
  <p:notesMasterIdLst>
    <p:notesMasterId r:id="rId47"/>
  </p:notesMasterIdLst>
  <p:handoutMasterIdLst>
    <p:handoutMasterId r:id="rId48"/>
  </p:handoutMasterIdLst>
  <p:sldIdLst>
    <p:sldId id="269" r:id="rId3"/>
    <p:sldId id="280" r:id="rId4"/>
    <p:sldId id="290" r:id="rId5"/>
    <p:sldId id="291" r:id="rId6"/>
    <p:sldId id="292" r:id="rId7"/>
    <p:sldId id="293" r:id="rId8"/>
    <p:sldId id="294" r:id="rId9"/>
    <p:sldId id="281" r:id="rId10"/>
    <p:sldId id="285" r:id="rId11"/>
    <p:sldId id="286" r:id="rId12"/>
    <p:sldId id="315" r:id="rId13"/>
    <p:sldId id="287" r:id="rId14"/>
    <p:sldId id="301" r:id="rId15"/>
    <p:sldId id="288" r:id="rId16"/>
    <p:sldId id="317" r:id="rId17"/>
    <p:sldId id="318" r:id="rId18"/>
    <p:sldId id="319" r:id="rId19"/>
    <p:sldId id="289" r:id="rId20"/>
    <p:sldId id="296" r:id="rId21"/>
    <p:sldId id="297" r:id="rId22"/>
    <p:sldId id="298" r:id="rId23"/>
    <p:sldId id="320" r:id="rId24"/>
    <p:sldId id="299" r:id="rId25"/>
    <p:sldId id="300" r:id="rId26"/>
    <p:sldId id="302" r:id="rId27"/>
    <p:sldId id="321" r:id="rId28"/>
    <p:sldId id="322" r:id="rId29"/>
    <p:sldId id="304" r:id="rId30"/>
    <p:sldId id="305" r:id="rId31"/>
    <p:sldId id="323" r:id="rId32"/>
    <p:sldId id="324" r:id="rId33"/>
    <p:sldId id="306" r:id="rId34"/>
    <p:sldId id="307" r:id="rId35"/>
    <p:sldId id="308" r:id="rId36"/>
    <p:sldId id="325" r:id="rId37"/>
    <p:sldId id="303" r:id="rId38"/>
    <p:sldId id="316" r:id="rId39"/>
    <p:sldId id="326" r:id="rId40"/>
    <p:sldId id="310" r:id="rId41"/>
    <p:sldId id="311" r:id="rId42"/>
    <p:sldId id="313" r:id="rId43"/>
    <p:sldId id="312" r:id="rId44"/>
    <p:sldId id="295" r:id="rId45"/>
    <p:sldId id="314" r:id="rId46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7300"/>
    <a:srgbClr val="D1D1F3"/>
    <a:srgbClr val="A1F2FF"/>
    <a:srgbClr val="B424B8"/>
    <a:srgbClr val="650767"/>
    <a:srgbClr val="00CC06"/>
    <a:srgbClr val="CC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87" autoAdjust="0"/>
    <p:restoredTop sz="77487" autoAdjust="0"/>
  </p:normalViewPr>
  <p:slideViewPr>
    <p:cSldViewPr snapToGrid="0">
      <p:cViewPr varScale="1">
        <p:scale>
          <a:sx n="103" d="100"/>
          <a:sy n="103" d="100"/>
        </p:scale>
        <p:origin x="-5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042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notesMaster" Target="notesMasters/notesMaster1.xml"/><Relationship Id="rId48" Type="http://schemas.openxmlformats.org/officeDocument/2006/relationships/handoutMaster" Target="handoutMasters/handoutMaster1.xml"/><Relationship Id="rId4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r">
              <a:defRPr sz="1200"/>
            </a:lvl1pPr>
          </a:lstStyle>
          <a:p>
            <a:fld id="{5F567952-1C07-4670-9052-CC0A48364281}" type="datetimeFigureOut">
              <a:rPr lang="en-US" smtClean="0"/>
              <a:pPr/>
              <a:t>11/18/16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r">
              <a:defRPr sz="1200"/>
            </a:lvl1pPr>
          </a:lstStyle>
          <a:p>
            <a:fld id="{52E97AAC-867A-455D-81E7-A7D04CDAFD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72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2.png>
</file>

<file path=ppt/media/image34.png>
</file>

<file path=ppt/media/image35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r">
              <a:defRPr sz="1300"/>
            </a:lvl1pPr>
          </a:lstStyle>
          <a:p>
            <a:fld id="{19FE052C-998B-4B08-8852-445E80429695}" type="datetimeFigureOut">
              <a:rPr lang="en-US" smtClean="0"/>
              <a:pPr/>
              <a:t>11/18/16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47" tIns="48324" rIns="96647" bIns="4832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47" tIns="48324" rIns="96647" bIns="4832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r">
              <a:defRPr sz="1300"/>
            </a:lvl1pPr>
          </a:lstStyle>
          <a:p>
            <a:fld id="{BC2CD6EC-C0D4-46F8-B0D1-9A2D7EFD51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37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-2.cs.cmu.edu/~modelcheck/onr/cip.htm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ack&amp;w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67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4" y="469200"/>
            <a:ext cx="7772400" cy="1308232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6494" y="1941516"/>
            <a:ext cx="5009103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-1" y="5967630"/>
            <a:ext cx="9144001" cy="890370"/>
          </a:xfrm>
          <a:prstGeom prst="rect">
            <a:avLst/>
          </a:prstGeom>
          <a:solidFill>
            <a:srgbClr val="FFFFFF">
              <a:alpha val="6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pic>
        <p:nvPicPr>
          <p:cNvPr id="9" name="Picture 8" descr="ecelogorb.psd"/>
          <p:cNvPicPr>
            <a:picLocks noChangeAspect="1"/>
          </p:cNvPicPr>
          <p:nvPr userDrawn="1"/>
        </p:nvPicPr>
        <p:blipFill>
          <a:blip r:embed="rId3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528" y="6080245"/>
            <a:ext cx="3275179" cy="655036"/>
          </a:xfrm>
          <a:prstGeom prst="rect">
            <a:avLst/>
          </a:prstGeom>
          <a:effectLst/>
        </p:spPr>
      </p:pic>
      <p:pic>
        <p:nvPicPr>
          <p:cNvPr id="10" name="Picture 9" descr="CMU_logo_horiz_black.eps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8519" y="6259200"/>
            <a:ext cx="3895838" cy="354413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37557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52357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3316288" y="1070426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3316288" y="5185226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457201" y="1070426"/>
            <a:ext cx="2859088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184071" y="145143"/>
            <a:ext cx="5959929" cy="7710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70650" y="6351588"/>
            <a:ext cx="267335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Line 4"/>
          <p:cNvSpPr>
            <a:spLocks noChangeShapeType="1"/>
          </p:cNvSpPr>
          <p:nvPr userDrawn="1"/>
        </p:nvSpPr>
        <p:spPr bwMode="auto">
          <a:xfrm flipV="1">
            <a:off x="657225" y="1270000"/>
            <a:ext cx="8153400" cy="0"/>
          </a:xfrm>
          <a:prstGeom prst="line">
            <a:avLst/>
          </a:prstGeom>
          <a:noFill/>
          <a:ln w="76200">
            <a:solidFill>
              <a:srgbClr val="00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Picture 8" descr="CMU logo">
            <a:hlinkClick r:id="rId3"/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" y="6357938"/>
            <a:ext cx="3052763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 descr="cooltext63698992"/>
          <p:cNvPicPr>
            <a:picLocks noChangeAspect="1" noChangeArrowheads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76363" y="1322388"/>
            <a:ext cx="6461125" cy="92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27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5900" y="-152400"/>
            <a:ext cx="8928100" cy="1470025"/>
          </a:xfrm>
        </p:spPr>
        <p:txBody>
          <a:bodyPr/>
          <a:lstStyle>
            <a:lvl1pPr algn="ctr">
              <a:defRPr sz="2800" b="1">
                <a:latin typeface="Garamond" pitchFamily="-111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91180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50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32780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" y="762000"/>
            <a:ext cx="4343400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62000"/>
            <a:ext cx="4343400" cy="594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05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23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4327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9500"/>
            <a:ext cx="8229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1pPr>
            <a:lvl2pPr>
              <a:buFont typeface="Wingdings" charset="2"/>
              <a:buChar char="§"/>
              <a:defRPr sz="1800">
                <a:solidFill>
                  <a:schemeClr val="accent2">
                    <a:lumMod val="50000"/>
                  </a:schemeClr>
                </a:solidFill>
                <a:latin typeface="Arial"/>
              </a:defRPr>
            </a:lvl2pPr>
            <a:lvl3pPr>
              <a:buFont typeface="Wingdings" charset="2"/>
              <a:buChar char="§"/>
              <a:defRPr sz="1800">
                <a:solidFill>
                  <a:schemeClr val="accent2">
                    <a:lumMod val="75000"/>
                  </a:schemeClr>
                </a:solidFill>
                <a:latin typeface="Arial"/>
              </a:defRPr>
            </a:lvl3pPr>
            <a:lvl4pPr>
              <a:buFont typeface="Wingdings" charset="2"/>
              <a:buChar char="§"/>
              <a:defRPr sz="16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91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14187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8232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32908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701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76200"/>
            <a:ext cx="2209800" cy="6629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" y="76200"/>
            <a:ext cx="6477000" cy="6629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266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0010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6200" y="762000"/>
            <a:ext cx="4343400" cy="5943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62000"/>
            <a:ext cx="4343400" cy="5943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140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0010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76200" y="762000"/>
            <a:ext cx="8839200" cy="5943600"/>
          </a:xfrm>
        </p:spPr>
        <p:txBody>
          <a:bodyPr/>
          <a:lstStyle/>
          <a:p>
            <a:pPr lvl="0"/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19229786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0010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6200" y="762000"/>
            <a:ext cx="8839200" cy="2895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" y="3810000"/>
            <a:ext cx="8839200" cy="2895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15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2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7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4648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0214"/>
            <a:ext cx="4040188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70214"/>
            <a:ext cx="4041775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57200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49788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8" Type="http://schemas.openxmlformats.org/officeDocument/2006/relationships/image" Target="../media/image3.png"/><Relationship Id="rId19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8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eader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3359" y="264849"/>
            <a:ext cx="5102012" cy="542508"/>
          </a:xfrm>
          <a:prstGeom prst="rect">
            <a:avLst/>
          </a:prstGeom>
        </p:spPr>
      </p:pic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99306" y="274638"/>
            <a:ext cx="8387494" cy="532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edit Master title style</a:t>
            </a:r>
            <a:endParaRPr lang="en-US" dirty="0"/>
          </a:p>
        </p:txBody>
      </p:sp>
      <p:pic>
        <p:nvPicPr>
          <p:cNvPr id="9" name="Picture 8" descr="footer.png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7215" y="6267135"/>
            <a:ext cx="9189720" cy="611833"/>
          </a:xfrm>
          <a:prstGeom prst="rect">
            <a:avLst/>
          </a:prstGeom>
          <a:ln>
            <a:noFill/>
          </a:ln>
        </p:spPr>
      </p:pic>
      <p:pic>
        <p:nvPicPr>
          <p:cNvPr id="10" name="Picture 9" descr="ecelogorb.psd"/>
          <p:cNvPicPr>
            <a:picLocks noChangeAspect="1"/>
          </p:cNvPicPr>
          <p:nvPr userDrawn="1"/>
        </p:nvPicPr>
        <p:blipFill>
          <a:blip r:embed="rId18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350" y="6294367"/>
            <a:ext cx="2563296" cy="512659"/>
          </a:xfrm>
          <a:prstGeom prst="rect">
            <a:avLst/>
          </a:prstGeom>
          <a:effectLst/>
        </p:spPr>
      </p:pic>
      <p:pic>
        <p:nvPicPr>
          <p:cNvPr id="11" name="Picture 10" descr="CMU_logo_horiz_black.eps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3668" y="6393688"/>
            <a:ext cx="3714414" cy="337908"/>
          </a:xfrm>
          <a:prstGeom prst="rect">
            <a:avLst/>
          </a:prstGeom>
          <a:effectLst/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223845" y="63904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/>
          <p:cNvSpPr txBox="1"/>
          <p:nvPr userDrawn="1"/>
        </p:nvSpPr>
        <p:spPr>
          <a:xfrm>
            <a:off x="7377534" y="11545"/>
            <a:ext cx="20781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Embedded Real-Time Systems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73" r:id="rId3"/>
    <p:sldLayoutId id="2147483667" r:id="rId4"/>
    <p:sldLayoutId id="2147483668" r:id="rId5"/>
    <p:sldLayoutId id="2147483669" r:id="rId6"/>
    <p:sldLayoutId id="2147483670" r:id="rId7"/>
    <p:sldLayoutId id="2147483672" r:id="rId8"/>
    <p:sldLayoutId id="2147483657" r:id="rId9"/>
    <p:sldLayoutId id="2147483662" r:id="rId10"/>
    <p:sldLayoutId id="2147483649" r:id="rId11"/>
    <p:sldLayoutId id="2147483660" r:id="rId12"/>
    <p:sldLayoutId id="2147483658" r:id="rId13"/>
    <p:sldLayoutId id="2147483659" r:id="rId1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6200" y="76200"/>
            <a:ext cx="8001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762000"/>
            <a:ext cx="883920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0" y="685800"/>
            <a:ext cx="9144000" cy="0"/>
          </a:xfrm>
          <a:prstGeom prst="line">
            <a:avLst/>
          </a:prstGeom>
          <a:noFill/>
          <a:ln w="5715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374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+mj-lt"/>
          <a:ea typeface="ＭＳ Ｐゴシック" charset="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ＭＳ Ｐゴシック" charset="0"/>
          <a:cs typeface="Arial" pitchFamily="-111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Times New Roman" pitchFamily="-111" charset="0"/>
          <a:ea typeface="Arial" pitchFamily="-111" charset="0"/>
          <a:cs typeface="Arial" pitchFamily="-11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2288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6860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1432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60045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3" y="92171"/>
            <a:ext cx="7949546" cy="1199031"/>
          </a:xfrm>
        </p:spPr>
        <p:txBody>
          <a:bodyPr/>
          <a:lstStyle/>
          <a:p>
            <a:r>
              <a:rPr lang="en-US" sz="3200" b="1" dirty="0" smtClean="0"/>
              <a:t>18-349: Introduction to Embedded </a:t>
            </a:r>
            <a:br>
              <a:rPr lang="en-US" sz="3200" b="1" dirty="0" smtClean="0"/>
            </a:br>
            <a:r>
              <a:rPr lang="en-US" sz="3200" b="1" dirty="0" smtClean="0"/>
              <a:t>Real-Time Systems</a:t>
            </a:r>
            <a:br>
              <a:rPr lang="en-US" sz="3200" b="1" dirty="0" smtClean="0"/>
            </a:b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84" y="2271645"/>
            <a:ext cx="4759749" cy="1549754"/>
          </a:xfrm>
        </p:spPr>
        <p:txBody>
          <a:bodyPr/>
          <a:lstStyle/>
          <a:p>
            <a:r>
              <a:rPr lang="en-US" sz="2000" b="1" strike="sngStrike" dirty="0" smtClean="0">
                <a:solidFill>
                  <a:schemeClr val="accent5"/>
                </a:solidFill>
              </a:rPr>
              <a:t>Anthony Rowe </a:t>
            </a:r>
            <a:r>
              <a:rPr lang="en-US" sz="2000" b="1" strike="sngStrike" dirty="0" smtClean="0">
                <a:solidFill>
                  <a:schemeClr val="accent5"/>
                </a:solidFill>
              </a:rPr>
              <a:t> </a:t>
            </a:r>
            <a:r>
              <a:rPr lang="en-US" sz="2000" b="1" dirty="0" smtClean="0">
                <a:solidFill>
                  <a:schemeClr val="accent5"/>
                </a:solidFill>
              </a:rPr>
              <a:t>Steven </a:t>
            </a:r>
            <a:r>
              <a:rPr lang="en-US" sz="2000" b="1" dirty="0" err="1" smtClean="0">
                <a:solidFill>
                  <a:schemeClr val="accent5"/>
                </a:solidFill>
              </a:rPr>
              <a:t>Aday</a:t>
            </a:r>
            <a:endParaRPr lang="en-US" sz="2000" b="1" dirty="0" smtClean="0">
              <a:solidFill>
                <a:schemeClr val="accent5"/>
              </a:solidFill>
            </a:endParaRPr>
          </a:p>
          <a:p>
            <a:r>
              <a:rPr lang="en-US" sz="2000" dirty="0" smtClean="0">
                <a:solidFill>
                  <a:schemeClr val="accent5"/>
                </a:solidFill>
              </a:rPr>
              <a:t>Electrical and Computer Engineering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Carnegie Mellon University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96252" y="2416686"/>
            <a:ext cx="4397261" cy="17526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accent1"/>
                </a:solidFill>
                <a:latin typeface="Arial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411886" y="1330460"/>
            <a:ext cx="758191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Lecture </a:t>
            </a:r>
            <a:r>
              <a:rPr lang="en-US" sz="3200" b="1" dirty="0" smtClean="0"/>
              <a:t>19: </a:t>
            </a:r>
            <a:r>
              <a:rPr lang="en-US" sz="3200" b="1" dirty="0" smtClean="0"/>
              <a:t>Implementing PID Control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0"/>
    </mc:Choice>
    <mc:Fallback xmlns="">
      <p:transition spd="slow" advTm="87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want to control some motor</a:t>
            </a:r>
          </a:p>
          <a:p>
            <a:r>
              <a:rPr lang="en-US" dirty="0" smtClean="0"/>
              <a:t>You realize that the speed is related to the input voltage…</a:t>
            </a:r>
          </a:p>
          <a:p>
            <a:r>
              <a:rPr lang="en-US" dirty="0" smtClean="0"/>
              <a:t>Motor Model:   v</a:t>
            </a:r>
            <a:r>
              <a:rPr lang="en-US" baseline="-25000" dirty="0" smtClean="0"/>
              <a:t>t+1</a:t>
            </a:r>
            <a:r>
              <a:rPr lang="en-US" dirty="0" smtClean="0"/>
              <a:t> = 0.7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r>
              <a:rPr lang="en-US" dirty="0" smtClean="0"/>
              <a:t> + 0.5 </a:t>
            </a:r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r>
              <a:rPr lang="en-US" dirty="0" smtClean="0"/>
              <a:t> + </a:t>
            </a:r>
            <a:r>
              <a:rPr lang="en-US" dirty="0" err="1" smtClean="0"/>
              <a:t>d</a:t>
            </a:r>
            <a:r>
              <a:rPr lang="en-US" baseline="-25000" dirty="0" err="1" smtClean="0"/>
              <a:t>t</a:t>
            </a:r>
            <a:endParaRPr lang="en-US" baseline="-25000" dirty="0" smtClean="0"/>
          </a:p>
          <a:p>
            <a:pPr lvl="1"/>
            <a:r>
              <a:rPr lang="en-US" dirty="0" err="1" smtClean="0"/>
              <a:t>d</a:t>
            </a:r>
            <a:r>
              <a:rPr lang="en-US" baseline="-25000" dirty="0" err="1" smtClean="0"/>
              <a:t>t</a:t>
            </a:r>
            <a:r>
              <a:rPr lang="en-US" dirty="0" smtClean="0"/>
              <a:t> is some sort of disturbance in the plant</a:t>
            </a:r>
          </a:p>
          <a:p>
            <a:r>
              <a:rPr lang="en-US" dirty="0" smtClean="0"/>
              <a:t>Control Function: F(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dirty="0" smtClean="0"/>
              <a:t>) = P </a:t>
            </a:r>
            <a:r>
              <a:rPr lang="en-US" dirty="0" err="1" smtClean="0"/>
              <a:t>r</a:t>
            </a:r>
            <a:r>
              <a:rPr lang="en-US" baseline="-25000" dirty="0" err="1"/>
              <a:t>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749518" y="3883631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734598" y="3875754"/>
            <a:ext cx="2391957" cy="161064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9804" y="4500080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380184" y="5047007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923429" y="4167197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019476" y="4130211"/>
            <a:ext cx="1109671" cy="1232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699451" y="4171649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59057" y="3772671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319846" y="3727806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172446" y="3732258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49384" y="4282611"/>
            <a:ext cx="166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Input (set point)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864929" y="3986716"/>
            <a:ext cx="1154547" cy="3407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125705" y="4003497"/>
            <a:ext cx="1593971" cy="447268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922135" y="3957605"/>
            <a:ext cx="112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355526" y="4048360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Plant Model</a:t>
            </a:r>
            <a:endParaRPr lang="en-US" dirty="0"/>
          </a:p>
        </p:txBody>
      </p:sp>
      <p:cxnSp>
        <p:nvCxnSpPr>
          <p:cNvPr id="20" name="Elbow Connector 19"/>
          <p:cNvCxnSpPr/>
          <p:nvPr/>
        </p:nvCxnSpPr>
        <p:spPr>
          <a:xfrm flipH="1">
            <a:off x="5125705" y="4325763"/>
            <a:ext cx="1593971" cy="12700"/>
          </a:xfrm>
          <a:prstGeom prst="bentConnector5">
            <a:avLst>
              <a:gd name="adj1" fmla="val -14342"/>
              <a:gd name="adj2" fmla="val 2395953"/>
              <a:gd name="adj3" fmla="val 114342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006866" y="4612068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55190" y="3424035"/>
            <a:ext cx="166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Desired Speed</a:t>
            </a:r>
            <a:endParaRPr lang="en-US" i="1" dirty="0"/>
          </a:p>
        </p:txBody>
      </p:sp>
      <p:sp>
        <p:nvSpPr>
          <p:cNvPr id="23" name="TextBox 22"/>
          <p:cNvSpPr txBox="1"/>
          <p:nvPr/>
        </p:nvSpPr>
        <p:spPr>
          <a:xfrm>
            <a:off x="3621485" y="3366843"/>
            <a:ext cx="166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Voltage</a:t>
            </a:r>
            <a:endParaRPr lang="en-US" i="1" dirty="0"/>
          </a:p>
        </p:txBody>
      </p:sp>
      <p:sp>
        <p:nvSpPr>
          <p:cNvPr id="24" name="TextBox 23"/>
          <p:cNvSpPr txBox="1"/>
          <p:nvPr/>
        </p:nvSpPr>
        <p:spPr>
          <a:xfrm>
            <a:off x="6646700" y="3346637"/>
            <a:ext cx="166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Motor Speed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57969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455" y="828735"/>
            <a:ext cx="3186543" cy="21615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Driving a Motor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9500"/>
            <a:ext cx="6666345" cy="5046663"/>
          </a:xfrm>
        </p:spPr>
        <p:txBody>
          <a:bodyPr/>
          <a:lstStyle/>
          <a:p>
            <a:r>
              <a:rPr lang="en-US" dirty="0" smtClean="0"/>
              <a:t>Motors draw lots of current</a:t>
            </a:r>
          </a:p>
          <a:p>
            <a:r>
              <a:rPr lang="en-US" dirty="0" smtClean="0"/>
              <a:t>PWM signal used to apply a virtual voltage</a:t>
            </a:r>
          </a:p>
          <a:p>
            <a:r>
              <a:rPr lang="en-US" dirty="0" smtClean="0"/>
              <a:t>H-Bridge (actuator lecture)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2909" y="2757137"/>
            <a:ext cx="5287817" cy="3529018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19364" y="2736274"/>
            <a:ext cx="2424545" cy="3221181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2655455" y="3613727"/>
            <a:ext cx="84281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646219" y="3994727"/>
            <a:ext cx="655781" cy="23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290455" y="4006273"/>
            <a:ext cx="0" cy="11891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3290455" y="5209309"/>
            <a:ext cx="2678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2182" y="3452093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GPIO / PWM</a:t>
            </a:r>
            <a:endParaRPr 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1064497" y="3846938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GPIO / PWM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685806" y="4888338"/>
            <a:ext cx="152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Microcontroller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70327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Control Function: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/>
              <a:t>) = P 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endParaRPr lang="en-US" dirty="0"/>
          </a:p>
          <a:p>
            <a:r>
              <a:rPr lang="en-US" dirty="0" smtClean="0"/>
              <a:t>What should P be?</a:t>
            </a:r>
          </a:p>
          <a:p>
            <a:endParaRPr lang="en-US" dirty="0"/>
          </a:p>
          <a:p>
            <a:r>
              <a:rPr lang="en-US" dirty="0" smtClean="0"/>
              <a:t>In steady state we measure:</a:t>
            </a:r>
          </a:p>
          <a:p>
            <a:pPr lvl="1"/>
            <a:r>
              <a:rPr lang="en-US" dirty="0" smtClean="0"/>
              <a:t>With </a:t>
            </a:r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r>
              <a:rPr lang="en-US" dirty="0" smtClean="0"/>
              <a:t> = 3000 mV we get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r>
              <a:rPr lang="en-US" dirty="0" smtClean="0"/>
              <a:t> = 5000 rpm</a:t>
            </a:r>
          </a:p>
          <a:p>
            <a:pPr lvl="1"/>
            <a:r>
              <a:rPr lang="en-US" dirty="0" smtClean="0"/>
              <a:t>With </a:t>
            </a:r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r>
              <a:rPr lang="en-US" dirty="0" smtClean="0"/>
              <a:t> = 600 mV we get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r>
              <a:rPr lang="en-US" dirty="0" smtClean="0"/>
              <a:t> = 1000 rpm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It seems like 1 volt corresponds to a 1666 rpm change?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46792" y="4586383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31872" y="4578506"/>
            <a:ext cx="2391957" cy="161064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107078" y="5202832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77458" y="5749759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120703" y="4869949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216750" y="4832963"/>
            <a:ext cx="1109671" cy="1232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96725" y="4874401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56331" y="4475423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17120" y="4430558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369720" y="4435010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146658" y="4985363"/>
            <a:ext cx="166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Input (set point)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62203" y="4689468"/>
            <a:ext cx="1154547" cy="3407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322979" y="4706249"/>
            <a:ext cx="1593971" cy="447268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119409" y="4660357"/>
            <a:ext cx="112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552800" y="4751112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Plant Model</a:t>
            </a:r>
            <a:endParaRPr lang="en-US" dirty="0"/>
          </a:p>
        </p:txBody>
      </p:sp>
      <p:cxnSp>
        <p:nvCxnSpPr>
          <p:cNvPr id="20" name="Elbow Connector 19"/>
          <p:cNvCxnSpPr/>
          <p:nvPr/>
        </p:nvCxnSpPr>
        <p:spPr>
          <a:xfrm flipH="1">
            <a:off x="5322979" y="5028515"/>
            <a:ext cx="1593971" cy="12700"/>
          </a:xfrm>
          <a:prstGeom prst="bentConnector5">
            <a:avLst>
              <a:gd name="adj1" fmla="val -14342"/>
              <a:gd name="adj2" fmla="val 2395953"/>
              <a:gd name="adj3" fmla="val 114342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204140" y="5314820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052464" y="4126787"/>
            <a:ext cx="166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Desired Speed</a:t>
            </a:r>
            <a:endParaRPr lang="en-US" i="1" dirty="0"/>
          </a:p>
        </p:txBody>
      </p:sp>
      <p:sp>
        <p:nvSpPr>
          <p:cNvPr id="23" name="TextBox 22"/>
          <p:cNvSpPr txBox="1"/>
          <p:nvPr/>
        </p:nvSpPr>
        <p:spPr>
          <a:xfrm>
            <a:off x="3818759" y="4069595"/>
            <a:ext cx="166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Voltage</a:t>
            </a:r>
            <a:endParaRPr lang="en-US" i="1" dirty="0"/>
          </a:p>
        </p:txBody>
      </p:sp>
      <p:sp>
        <p:nvSpPr>
          <p:cNvPr id="24" name="TextBox 23"/>
          <p:cNvSpPr txBox="1"/>
          <p:nvPr/>
        </p:nvSpPr>
        <p:spPr>
          <a:xfrm>
            <a:off x="6843974" y="4049389"/>
            <a:ext cx="166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Motor Speed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11459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Lets sanity check our model…</a:t>
            </a:r>
          </a:p>
          <a:p>
            <a:endParaRPr lang="en-US" dirty="0" smtClean="0"/>
          </a:p>
          <a:p>
            <a:r>
              <a:rPr lang="en-US" dirty="0" smtClean="0"/>
              <a:t>Motor </a:t>
            </a:r>
            <a:r>
              <a:rPr lang="en-US" dirty="0"/>
              <a:t>Model:   v</a:t>
            </a:r>
            <a:r>
              <a:rPr lang="en-US" baseline="-25000" dirty="0"/>
              <a:t>t+1</a:t>
            </a:r>
            <a:r>
              <a:rPr lang="en-US" dirty="0"/>
              <a:t> = 0.7 </a:t>
            </a:r>
            <a:r>
              <a:rPr lang="en-US" dirty="0" err="1"/>
              <a:t>v</a:t>
            </a:r>
            <a:r>
              <a:rPr lang="en-US" baseline="-25000" dirty="0" err="1"/>
              <a:t>t</a:t>
            </a:r>
            <a:r>
              <a:rPr lang="en-US" dirty="0"/>
              <a:t> + 0.5 </a:t>
            </a:r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+ </a:t>
            </a:r>
            <a:r>
              <a:rPr lang="en-US" dirty="0" err="1" smtClean="0"/>
              <a:t>d</a:t>
            </a:r>
            <a:r>
              <a:rPr lang="en-US" baseline="-25000" dirty="0" err="1" smtClean="0"/>
              <a:t>t</a:t>
            </a:r>
            <a:endParaRPr lang="en-US" baseline="-25000" dirty="0" smtClean="0"/>
          </a:p>
          <a:p>
            <a:pPr marL="742950" lvl="2" indent="-342900"/>
            <a:r>
              <a:rPr lang="en-US" dirty="0"/>
              <a:t>With </a:t>
            </a:r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600 mV we get </a:t>
            </a:r>
            <a:r>
              <a:rPr lang="en-US" dirty="0" err="1"/>
              <a:t>v</a:t>
            </a:r>
            <a:r>
              <a:rPr lang="en-US" baseline="-25000" dirty="0" err="1"/>
              <a:t>t</a:t>
            </a:r>
            <a:r>
              <a:rPr lang="en-US" dirty="0"/>
              <a:t> = 1000 rpm</a:t>
            </a:r>
          </a:p>
          <a:p>
            <a:endParaRPr lang="en-US" baseline="-25000" dirty="0"/>
          </a:p>
          <a:p>
            <a:r>
              <a:rPr lang="en-US" dirty="0" smtClean="0"/>
              <a:t>Steady State (at 600mV)</a:t>
            </a:r>
          </a:p>
          <a:p>
            <a:pPr lvl="1"/>
            <a:r>
              <a:rPr lang="en-US" dirty="0" smtClean="0"/>
              <a:t>assume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r>
              <a:rPr lang="en-US" dirty="0" smtClean="0"/>
              <a:t> = 1000 rpm, </a:t>
            </a:r>
          </a:p>
          <a:p>
            <a:pPr lvl="1"/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r>
              <a:rPr lang="en-US" dirty="0" smtClean="0"/>
              <a:t> = 0.7 *1000 + 0.5 600</a:t>
            </a:r>
          </a:p>
          <a:p>
            <a:pPr lvl="1"/>
            <a:r>
              <a:rPr lang="en-US" dirty="0"/>
              <a:t>V</a:t>
            </a:r>
            <a:r>
              <a:rPr lang="en-US" baseline="-25000" dirty="0"/>
              <a:t>t+1</a:t>
            </a:r>
            <a:r>
              <a:rPr lang="en-US" dirty="0"/>
              <a:t> </a:t>
            </a:r>
            <a:r>
              <a:rPr lang="en-US" dirty="0" smtClean="0"/>
              <a:t>= 1000  </a:t>
            </a:r>
          </a:p>
          <a:p>
            <a:pPr lvl="1"/>
            <a:endParaRPr lang="en-US" baseline="-25000" dirty="0"/>
          </a:p>
          <a:p>
            <a:r>
              <a:rPr lang="en-US" dirty="0"/>
              <a:t>Steady State (at </a:t>
            </a:r>
            <a:r>
              <a:rPr lang="en-US" dirty="0" smtClean="0"/>
              <a:t>3000mV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assume </a:t>
            </a:r>
            <a:r>
              <a:rPr lang="en-US" dirty="0" err="1"/>
              <a:t>V</a:t>
            </a:r>
            <a:r>
              <a:rPr lang="en-US" baseline="-25000" dirty="0" err="1"/>
              <a:t>t</a:t>
            </a:r>
            <a:r>
              <a:rPr lang="en-US" dirty="0"/>
              <a:t> = </a:t>
            </a:r>
            <a:r>
              <a:rPr lang="en-US" dirty="0" smtClean="0"/>
              <a:t>5000 </a:t>
            </a:r>
            <a:r>
              <a:rPr lang="en-US" dirty="0"/>
              <a:t>rpm, </a:t>
            </a:r>
          </a:p>
          <a:p>
            <a:pPr lvl="1"/>
            <a:r>
              <a:rPr lang="en-US" dirty="0"/>
              <a:t>V</a:t>
            </a:r>
            <a:r>
              <a:rPr lang="en-US" baseline="-25000" dirty="0"/>
              <a:t>t+1</a:t>
            </a:r>
            <a:r>
              <a:rPr lang="en-US" dirty="0"/>
              <a:t> = 0.7 </a:t>
            </a:r>
            <a:r>
              <a:rPr lang="en-US" dirty="0" smtClean="0"/>
              <a:t>*5000 </a:t>
            </a:r>
            <a:r>
              <a:rPr lang="en-US" dirty="0"/>
              <a:t>+ 0.5 </a:t>
            </a:r>
            <a:r>
              <a:rPr lang="en-US" dirty="0" smtClean="0"/>
              <a:t>3000</a:t>
            </a:r>
            <a:endParaRPr lang="en-US" dirty="0"/>
          </a:p>
          <a:p>
            <a:pPr lvl="1"/>
            <a:r>
              <a:rPr lang="en-US" dirty="0"/>
              <a:t>V</a:t>
            </a:r>
            <a:r>
              <a:rPr lang="en-US" baseline="-25000" dirty="0"/>
              <a:t>t+1</a:t>
            </a:r>
            <a:r>
              <a:rPr lang="en-US" dirty="0"/>
              <a:t> = </a:t>
            </a:r>
            <a:r>
              <a:rPr lang="en-US" dirty="0" smtClean="0"/>
              <a:t>5000  </a:t>
            </a:r>
            <a:endParaRPr lang="en-US" baseline="-25000" dirty="0"/>
          </a:p>
          <a:p>
            <a:pPr lvl="1"/>
            <a:endParaRPr lang="en-US" baseline="-25000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658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Open Loop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They are “flying” blind</a:t>
            </a:r>
          </a:p>
          <a:p>
            <a:pPr lvl="1"/>
            <a:r>
              <a:rPr lang="en-US" dirty="0" smtClean="0"/>
              <a:t>Dead reckoning</a:t>
            </a:r>
          </a:p>
          <a:p>
            <a:r>
              <a:rPr lang="en-US" dirty="0" smtClean="0"/>
              <a:t>Can not respond to disturbances</a:t>
            </a:r>
          </a:p>
          <a:p>
            <a:pPr lvl="1"/>
            <a:r>
              <a:rPr lang="en-US" dirty="0" smtClean="0"/>
              <a:t>Extra friction etc.</a:t>
            </a:r>
          </a:p>
          <a:p>
            <a:r>
              <a:rPr lang="en-US" dirty="0" smtClean="0"/>
              <a:t>Controller can not adjust to different plants</a:t>
            </a:r>
          </a:p>
          <a:p>
            <a:r>
              <a:rPr lang="en-US" dirty="0" smtClean="0"/>
              <a:t>Models are probably not linear and could be impossible to derive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823495" y="4339803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808575" y="4331926"/>
            <a:ext cx="2391957" cy="161064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83781" y="4956252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454161" y="5503179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997406" y="4623369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093453" y="4586383"/>
            <a:ext cx="1109671" cy="1232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773428" y="4627821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133034" y="4228843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393823" y="4183978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246423" y="4188430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23361" y="4738783"/>
            <a:ext cx="166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Input (set point)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938906" y="4442888"/>
            <a:ext cx="1154547" cy="3407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199682" y="4459669"/>
            <a:ext cx="1593971" cy="447268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996112" y="4413777"/>
            <a:ext cx="112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429503" y="4504532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Plant Model</a:t>
            </a:r>
            <a:endParaRPr lang="en-US" dirty="0"/>
          </a:p>
        </p:txBody>
      </p:sp>
      <p:cxnSp>
        <p:nvCxnSpPr>
          <p:cNvPr id="20" name="Elbow Connector 19"/>
          <p:cNvCxnSpPr/>
          <p:nvPr/>
        </p:nvCxnSpPr>
        <p:spPr>
          <a:xfrm flipH="1">
            <a:off x="5199682" y="4781935"/>
            <a:ext cx="1593971" cy="12700"/>
          </a:xfrm>
          <a:prstGeom prst="bentConnector5">
            <a:avLst>
              <a:gd name="adj1" fmla="val -14342"/>
              <a:gd name="adj2" fmla="val 2395953"/>
              <a:gd name="adj3" fmla="val 114342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080843" y="5068240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929167" y="3880207"/>
            <a:ext cx="166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Desired Speed</a:t>
            </a:r>
            <a:endParaRPr lang="en-US" i="1" dirty="0"/>
          </a:p>
        </p:txBody>
      </p:sp>
      <p:sp>
        <p:nvSpPr>
          <p:cNvPr id="23" name="TextBox 22"/>
          <p:cNvSpPr txBox="1"/>
          <p:nvPr/>
        </p:nvSpPr>
        <p:spPr>
          <a:xfrm>
            <a:off x="3695462" y="3823015"/>
            <a:ext cx="166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Voltage</a:t>
            </a:r>
            <a:endParaRPr lang="en-US" i="1" dirty="0"/>
          </a:p>
        </p:txBody>
      </p:sp>
      <p:sp>
        <p:nvSpPr>
          <p:cNvPr id="24" name="TextBox 23"/>
          <p:cNvSpPr txBox="1"/>
          <p:nvPr/>
        </p:nvSpPr>
        <p:spPr>
          <a:xfrm>
            <a:off x="6720677" y="3802809"/>
            <a:ext cx="166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Motor Speed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46427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Loop Motor P-Control - Nominal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50627" y="695940"/>
            <a:ext cx="7472150" cy="5984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Loop Motor Control – </a:t>
            </a:r>
            <a:r>
              <a:rPr lang="en-US" dirty="0" err="1" smtClean="0"/>
              <a:t>Kf</a:t>
            </a:r>
            <a:r>
              <a:rPr lang="en-US" dirty="0" smtClean="0"/>
              <a:t> = 1.2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1569" y="572981"/>
            <a:ext cx="7608627" cy="60939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Loop Motor Control – +0.5 Nm disturbance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7793" y="614050"/>
            <a:ext cx="7472149" cy="598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Close Loop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feedback so the controller knows result of inputs</a:t>
            </a:r>
          </a:p>
          <a:p>
            <a:r>
              <a:rPr lang="en-US" dirty="0" smtClean="0"/>
              <a:t>If we can measure the difference between the set point and the output we can compute error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107094" y="3131562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92174" y="3123685"/>
            <a:ext cx="2391957" cy="161064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267380" y="3748011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37760" y="4294938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281005" y="3415128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377052" y="3378142"/>
            <a:ext cx="1109671" cy="1232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7057027" y="3415130"/>
            <a:ext cx="1364162" cy="44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232983" y="2946628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677422" y="2975737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530022" y="2980189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10983" y="2445591"/>
            <a:ext cx="166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Input (set point)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222505" y="3234647"/>
            <a:ext cx="1154547" cy="3407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483281" y="3251428"/>
            <a:ext cx="1593971" cy="447268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279711" y="3205536"/>
            <a:ext cx="112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713102" y="3296291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Plant Model</a:t>
            </a:r>
            <a:endParaRPr lang="en-US" dirty="0"/>
          </a:p>
        </p:txBody>
      </p:sp>
      <p:cxnSp>
        <p:nvCxnSpPr>
          <p:cNvPr id="20" name="Elbow Connector 19"/>
          <p:cNvCxnSpPr/>
          <p:nvPr/>
        </p:nvCxnSpPr>
        <p:spPr>
          <a:xfrm flipH="1">
            <a:off x="5483281" y="3573694"/>
            <a:ext cx="1593971" cy="12700"/>
          </a:xfrm>
          <a:prstGeom prst="bentConnector5">
            <a:avLst>
              <a:gd name="adj1" fmla="val -14342"/>
              <a:gd name="adj2" fmla="val 2395953"/>
              <a:gd name="adj3" fmla="val 114342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364442" y="3859999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393826" y="5202832"/>
            <a:ext cx="1536767" cy="620901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4496907" y="5310369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dirty="0" smtClean="0"/>
              <a:t>Sensor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421077" y="2938751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</a:t>
            </a:r>
            <a:r>
              <a:rPr lang="en-US" baseline="-25000" dirty="0" smtClean="0"/>
              <a:t>t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1800135" y="3193209"/>
            <a:ext cx="468528" cy="468528"/>
          </a:xfrm>
          <a:prstGeom prst="ellipse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1282302" y="3431910"/>
            <a:ext cx="509960" cy="760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endCxn id="25" idx="3"/>
          </p:cNvCxnSpPr>
          <p:nvPr/>
        </p:nvCxnSpPr>
        <p:spPr>
          <a:xfrm rot="5400000">
            <a:off x="5929531" y="3428521"/>
            <a:ext cx="2085824" cy="2083700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/>
          <p:nvPr/>
        </p:nvCxnSpPr>
        <p:spPr>
          <a:xfrm rot="10800000">
            <a:off x="1516552" y="3464447"/>
            <a:ext cx="2877275" cy="2098153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067960" y="2450042"/>
            <a:ext cx="264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Error: e</a:t>
            </a:r>
            <a:r>
              <a:rPr lang="en-US" baseline="-25000" dirty="0" smtClean="0"/>
              <a:t>t </a:t>
            </a:r>
            <a:r>
              <a:rPr lang="en-US" dirty="0" smtClean="0"/>
              <a:t>=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dirty="0" smtClean="0"/>
              <a:t> -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r>
              <a:rPr lang="en-US" baseline="-25000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60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Sensing motor speed (1-3)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Often use optical encoders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499" y="2705556"/>
            <a:ext cx="3606800" cy="2247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7281" y="1234698"/>
            <a:ext cx="3251200" cy="2501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b="30784"/>
          <a:stretch/>
        </p:blipFill>
        <p:spPr>
          <a:xfrm>
            <a:off x="5609982" y="4094651"/>
            <a:ext cx="3213100" cy="174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775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smtClean="0"/>
              <a:t>System</a:t>
            </a:r>
          </a:p>
          <a:p>
            <a:r>
              <a:rPr lang="en-US" dirty="0" smtClean="0"/>
              <a:t>What is a control system?</a:t>
            </a:r>
          </a:p>
          <a:p>
            <a:r>
              <a:rPr lang="en-US" dirty="0" smtClean="0"/>
              <a:t>PID Control</a:t>
            </a:r>
          </a:p>
          <a:p>
            <a:r>
              <a:rPr lang="en-US" dirty="0" smtClean="0"/>
              <a:t>Implementing PID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348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Sensing motor speed </a:t>
            </a:r>
            <a:r>
              <a:rPr lang="en-US" dirty="0" smtClean="0"/>
              <a:t>(2-</a:t>
            </a:r>
            <a:r>
              <a:rPr lang="en-US" dirty="0"/>
              <a:t>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Quadrature Encoding</a:t>
            </a:r>
          </a:p>
          <a:p>
            <a:pPr lvl="1"/>
            <a:r>
              <a:rPr lang="en-US" dirty="0" smtClean="0"/>
              <a:t>Capture counts and direction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890" y="2252382"/>
            <a:ext cx="8515186" cy="351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043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Sensing motor speed </a:t>
            </a:r>
            <a:r>
              <a:rPr lang="en-US" dirty="0" smtClean="0"/>
              <a:t>(3-</a:t>
            </a:r>
            <a:r>
              <a:rPr lang="en-US" dirty="0"/>
              <a:t>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 circuit</a:t>
            </a:r>
          </a:p>
          <a:p>
            <a:pPr lvl="1"/>
            <a:r>
              <a:rPr lang="en-US" dirty="0" smtClean="0"/>
              <a:t>Connect to GPIO interrupts on an MCU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6708"/>
          <a:stretch/>
        </p:blipFill>
        <p:spPr>
          <a:xfrm>
            <a:off x="1538812" y="1997325"/>
            <a:ext cx="6019283" cy="38466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88141" y="3735683"/>
            <a:ext cx="1060352" cy="3821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MCU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023364" y="2112709"/>
            <a:ext cx="2334756" cy="646331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Quadrature  to </a:t>
            </a:r>
          </a:p>
          <a:p>
            <a:pPr algn="ctr"/>
            <a:r>
              <a:rPr lang="en-US" b="1" dirty="0" smtClean="0"/>
              <a:t>Up / Down Decoder</a:t>
            </a:r>
            <a:endParaRPr lang="en-US" b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626222" y="2774022"/>
            <a:ext cx="1109671" cy="616450"/>
          </a:xfrm>
          <a:prstGeom prst="line">
            <a:avLst/>
          </a:prstGeom>
          <a:ln>
            <a:solidFill>
              <a:srgbClr val="99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199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Closed Loop Motor Control – Nominal Bang-Bang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9803" y="647842"/>
            <a:ext cx="7267433" cy="5820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Proportional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Simplest controller</a:t>
            </a:r>
          </a:p>
          <a:p>
            <a:r>
              <a:rPr lang="en-US" dirty="0" smtClean="0"/>
              <a:t>F(e</a:t>
            </a:r>
            <a:r>
              <a:rPr lang="en-US" baseline="-25000" dirty="0" smtClean="0"/>
              <a:t>t</a:t>
            </a:r>
            <a:r>
              <a:rPr lang="en-US" dirty="0" smtClean="0"/>
              <a:t>) =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p</a:t>
            </a:r>
            <a:r>
              <a:rPr lang="en-US" dirty="0" smtClean="0"/>
              <a:t> (e</a:t>
            </a:r>
            <a:r>
              <a:rPr lang="en-US" baseline="-25000" dirty="0" smtClean="0"/>
              <a:t>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Look at the error value</a:t>
            </a:r>
          </a:p>
          <a:p>
            <a:pPr lvl="1"/>
            <a:r>
              <a:rPr lang="en-US" dirty="0" smtClean="0"/>
              <a:t>Increase the input as a linear proportional function to the error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292039" y="3439787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277119" y="3431910"/>
            <a:ext cx="2391957" cy="161064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452325" y="4056236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22705" y="4603163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465950" y="3723353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561997" y="3686367"/>
            <a:ext cx="1109671" cy="1232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7241972" y="3723355"/>
            <a:ext cx="1364162" cy="44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17928" y="3254853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862367" y="3283962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714967" y="3288414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95928" y="2753816"/>
            <a:ext cx="166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Input (set point)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407450" y="3542872"/>
            <a:ext cx="1154547" cy="3407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668226" y="3559653"/>
            <a:ext cx="1593971" cy="447268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464656" y="3513761"/>
            <a:ext cx="112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898047" y="3604516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Plant Model</a:t>
            </a:r>
            <a:endParaRPr lang="en-US" dirty="0"/>
          </a:p>
        </p:txBody>
      </p:sp>
      <p:cxnSp>
        <p:nvCxnSpPr>
          <p:cNvPr id="20" name="Elbow Connector 19"/>
          <p:cNvCxnSpPr/>
          <p:nvPr/>
        </p:nvCxnSpPr>
        <p:spPr>
          <a:xfrm flipH="1">
            <a:off x="5668226" y="3881919"/>
            <a:ext cx="1593971" cy="12700"/>
          </a:xfrm>
          <a:prstGeom prst="bentConnector5">
            <a:avLst>
              <a:gd name="adj1" fmla="val -14342"/>
              <a:gd name="adj2" fmla="val 2395953"/>
              <a:gd name="adj3" fmla="val 114342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549387" y="4168224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578771" y="5511057"/>
            <a:ext cx="1536767" cy="620901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81852" y="5618594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dirty="0" smtClean="0"/>
              <a:t>Sensor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606022" y="3246976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</a:t>
            </a:r>
            <a:r>
              <a:rPr lang="en-US" baseline="-25000" dirty="0" smtClean="0"/>
              <a:t>t</a:t>
            </a:r>
            <a:endParaRPr lang="en-US" dirty="0"/>
          </a:p>
        </p:txBody>
      </p:sp>
      <p:sp>
        <p:nvSpPr>
          <p:cNvPr id="25" name="Oval 24"/>
          <p:cNvSpPr/>
          <p:nvPr/>
        </p:nvSpPr>
        <p:spPr>
          <a:xfrm>
            <a:off x="1985080" y="3501434"/>
            <a:ext cx="468528" cy="468528"/>
          </a:xfrm>
          <a:prstGeom prst="ellipse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1467247" y="3740135"/>
            <a:ext cx="509960" cy="760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endCxn id="22" idx="3"/>
          </p:cNvCxnSpPr>
          <p:nvPr/>
        </p:nvCxnSpPr>
        <p:spPr>
          <a:xfrm rot="5400000">
            <a:off x="6114476" y="3736746"/>
            <a:ext cx="2085824" cy="2083700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/>
          <p:nvPr/>
        </p:nvCxnSpPr>
        <p:spPr>
          <a:xfrm rot="10800000">
            <a:off x="1701497" y="3772672"/>
            <a:ext cx="2877275" cy="2098153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252905" y="2758267"/>
            <a:ext cx="264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Error: e</a:t>
            </a:r>
            <a:r>
              <a:rPr lang="en-US" baseline="-25000" dirty="0" smtClean="0"/>
              <a:t>t </a:t>
            </a:r>
            <a:r>
              <a:rPr lang="en-US" dirty="0" smtClean="0"/>
              <a:t>=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dirty="0" smtClean="0"/>
              <a:t> -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r>
              <a:rPr lang="en-US" baseline="-25000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188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 Example (Proportional)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7171"/>
            <a:ext cx="8229600" cy="5046663"/>
          </a:xfrm>
        </p:spPr>
        <p:txBody>
          <a:bodyPr/>
          <a:lstStyle/>
          <a:p>
            <a:r>
              <a:rPr lang="en-US" dirty="0" smtClean="0"/>
              <a:t>With load on the motor we now see:</a:t>
            </a:r>
          </a:p>
          <a:p>
            <a:pPr lvl="1"/>
            <a:r>
              <a:rPr lang="en-US" dirty="0" smtClean="0"/>
              <a:t>3000mV is giving a speed of 3000rpm</a:t>
            </a:r>
          </a:p>
          <a:p>
            <a:pPr lvl="1"/>
            <a:r>
              <a:rPr lang="en-US" dirty="0" smtClean="0"/>
              <a:t>According to the model it should give 5000rpm!</a:t>
            </a:r>
          </a:p>
          <a:p>
            <a:pPr lvl="1"/>
            <a:r>
              <a:rPr lang="en-US" dirty="0" smtClean="0"/>
              <a:t>Error = 5000-3000 = 2000 rpm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Lets boost the voltage by some </a:t>
            </a:r>
            <a:r>
              <a:rPr lang="en-US" i="1" dirty="0" smtClean="0"/>
              <a:t>proportion </a:t>
            </a:r>
            <a:r>
              <a:rPr lang="en-US" i="1" dirty="0" err="1" smtClean="0"/>
              <a:t>K</a:t>
            </a:r>
            <a:r>
              <a:rPr lang="en-US" i="1" baseline="-25000" dirty="0" err="1" smtClean="0"/>
              <a:t>p</a:t>
            </a:r>
            <a:r>
              <a:rPr lang="en-US" dirty="0" smtClean="0"/>
              <a:t> of the error</a:t>
            </a:r>
          </a:p>
          <a:p>
            <a:pPr lvl="1"/>
            <a:r>
              <a:rPr lang="en-US" dirty="0" smtClean="0"/>
              <a:t>Assume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p</a:t>
            </a:r>
            <a:r>
              <a:rPr lang="en-US" baseline="-25000" dirty="0" smtClean="0"/>
              <a:t> </a:t>
            </a:r>
            <a:r>
              <a:rPr lang="en-US" dirty="0" smtClean="0"/>
              <a:t> = 0.5</a:t>
            </a:r>
          </a:p>
          <a:p>
            <a:pPr lvl="1"/>
            <a:r>
              <a:rPr lang="en-US" dirty="0" smtClean="0"/>
              <a:t>That would mean our new input voltage would be:</a:t>
            </a:r>
          </a:p>
          <a:p>
            <a:pPr lvl="2"/>
            <a:r>
              <a:rPr lang="en-US" dirty="0" smtClean="0"/>
              <a:t>3000mV + 0.5 * 2000 = 4000mV</a:t>
            </a:r>
          </a:p>
          <a:p>
            <a:pPr lvl="1"/>
            <a:r>
              <a:rPr lang="en-US" dirty="0" smtClean="0"/>
              <a:t>Adding more voltage should certainly help the motor go faster...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572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Oscillation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your error is high, your added input is high</a:t>
            </a:r>
          </a:p>
          <a:p>
            <a:r>
              <a:rPr lang="en-US" dirty="0" smtClean="0"/>
              <a:t>You can then </a:t>
            </a:r>
            <a:r>
              <a:rPr lang="en-US" i="1" dirty="0" smtClean="0"/>
              <a:t>overshoot </a:t>
            </a:r>
            <a:r>
              <a:rPr lang="en-US" dirty="0" smtClean="0"/>
              <a:t>and</a:t>
            </a:r>
            <a:r>
              <a:rPr lang="en-US" i="1" dirty="0" smtClean="0"/>
              <a:t> oscillate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923" y="2011583"/>
            <a:ext cx="5241074" cy="406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8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Closed Loop Motor Control – Nominal P-Control, </a:t>
            </a:r>
            <a:r>
              <a:rPr lang="en-US" dirty="0" err="1" smtClean="0"/>
              <a:t>Kp</a:t>
            </a:r>
            <a:r>
              <a:rPr lang="en-US" dirty="0" smtClean="0"/>
              <a:t> = 10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9681" y="1014034"/>
            <a:ext cx="6762750" cy="519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Closed Loop Motor Control –P-Control, </a:t>
            </a:r>
            <a:r>
              <a:rPr lang="en-US" dirty="0" err="1" smtClean="0"/>
              <a:t>Kp</a:t>
            </a:r>
            <a:r>
              <a:rPr lang="en-US" dirty="0" smtClean="0"/>
              <a:t> = 10, Disturbance at t=5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14756" y="900753"/>
            <a:ext cx="6923775" cy="5440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a Derivative Term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we look at the rate of change as we approach our target?</a:t>
            </a:r>
          </a:p>
          <a:p>
            <a:pPr lvl="1"/>
            <a:r>
              <a:rPr lang="en-US" dirty="0" smtClean="0"/>
              <a:t>If too slow, increase the control input</a:t>
            </a:r>
          </a:p>
          <a:p>
            <a:pPr lvl="1"/>
            <a:r>
              <a:rPr lang="en-US" dirty="0" smtClean="0"/>
              <a:t>If too fast, decrease the control input</a:t>
            </a:r>
          </a:p>
          <a:p>
            <a:r>
              <a:rPr lang="en-US" dirty="0" smtClean="0"/>
              <a:t>F(e</a:t>
            </a:r>
            <a:r>
              <a:rPr lang="en-US" baseline="-25000" dirty="0" smtClean="0"/>
              <a:t>t</a:t>
            </a:r>
            <a:r>
              <a:rPr lang="en-US" dirty="0" smtClean="0"/>
              <a:t>) =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p</a:t>
            </a:r>
            <a:r>
              <a:rPr lang="en-US" dirty="0" smtClean="0"/>
              <a:t> (e</a:t>
            </a:r>
            <a:r>
              <a:rPr lang="en-US" baseline="-25000" dirty="0" smtClean="0"/>
              <a:t>t</a:t>
            </a:r>
            <a:r>
              <a:rPr lang="en-US" dirty="0" smtClean="0"/>
              <a:t>) +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d</a:t>
            </a:r>
            <a:r>
              <a:rPr lang="en-US" dirty="0" smtClean="0"/>
              <a:t> (e</a:t>
            </a:r>
            <a:r>
              <a:rPr lang="en-US" baseline="-25000" dirty="0" smtClean="0"/>
              <a:t>t</a:t>
            </a:r>
            <a:r>
              <a:rPr lang="en-US" dirty="0" smtClean="0"/>
              <a:t> – e</a:t>
            </a:r>
            <a:r>
              <a:rPr lang="en-US" baseline="-25000" dirty="0" smtClean="0"/>
              <a:t>t-1</a:t>
            </a:r>
            <a:r>
              <a:rPr lang="en-US" dirty="0" smtClean="0"/>
              <a:t> )</a:t>
            </a:r>
          </a:p>
          <a:p>
            <a:r>
              <a:rPr lang="en-US" dirty="0" smtClean="0"/>
              <a:t>This derivative term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d</a:t>
            </a:r>
            <a:r>
              <a:rPr lang="en-US" dirty="0" smtClean="0"/>
              <a:t> decreases oscillation</a:t>
            </a:r>
          </a:p>
          <a:p>
            <a:pPr lvl="1"/>
            <a:r>
              <a:rPr lang="en-US" dirty="0" smtClean="0"/>
              <a:t>It Dampens the control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45436" y="3538419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30516" y="3530542"/>
            <a:ext cx="2391957" cy="161064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205722" y="4154868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676102" y="4701795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219347" y="3821985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315394" y="3784999"/>
            <a:ext cx="1109671" cy="1232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995369" y="3821987"/>
            <a:ext cx="1364162" cy="44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71325" y="3353485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615764" y="3382594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468364" y="3387046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160847" y="3641504"/>
            <a:ext cx="1154547" cy="3407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421623" y="3658285"/>
            <a:ext cx="1593971" cy="447268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218053" y="3612393"/>
            <a:ext cx="112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651444" y="3703148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Plant Model</a:t>
            </a:r>
            <a:endParaRPr lang="en-US" dirty="0"/>
          </a:p>
        </p:txBody>
      </p:sp>
      <p:cxnSp>
        <p:nvCxnSpPr>
          <p:cNvPr id="20" name="Elbow Connector 19"/>
          <p:cNvCxnSpPr/>
          <p:nvPr/>
        </p:nvCxnSpPr>
        <p:spPr>
          <a:xfrm flipH="1">
            <a:off x="5421623" y="3980551"/>
            <a:ext cx="1593971" cy="12700"/>
          </a:xfrm>
          <a:prstGeom prst="bentConnector5">
            <a:avLst>
              <a:gd name="adj1" fmla="val -14342"/>
              <a:gd name="adj2" fmla="val 2395953"/>
              <a:gd name="adj3" fmla="val 114342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302784" y="4266856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332168" y="5609689"/>
            <a:ext cx="1536767" cy="620901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435249" y="5717226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dirty="0" smtClean="0"/>
              <a:t>Sensor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359419" y="3345608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</a:t>
            </a:r>
            <a:r>
              <a:rPr lang="en-US" baseline="-25000" dirty="0" smtClean="0"/>
              <a:t>t</a:t>
            </a:r>
            <a:endParaRPr lang="en-US" dirty="0"/>
          </a:p>
        </p:txBody>
      </p:sp>
      <p:sp>
        <p:nvSpPr>
          <p:cNvPr id="25" name="Oval 24"/>
          <p:cNvSpPr/>
          <p:nvPr/>
        </p:nvSpPr>
        <p:spPr>
          <a:xfrm>
            <a:off x="1738477" y="3600066"/>
            <a:ext cx="468528" cy="468528"/>
          </a:xfrm>
          <a:prstGeom prst="ellipse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1220644" y="3838767"/>
            <a:ext cx="509960" cy="760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endCxn id="22" idx="3"/>
          </p:cNvCxnSpPr>
          <p:nvPr/>
        </p:nvCxnSpPr>
        <p:spPr>
          <a:xfrm rot="5400000">
            <a:off x="5867873" y="3835378"/>
            <a:ext cx="2085824" cy="2083700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/>
          <p:nvPr/>
        </p:nvCxnSpPr>
        <p:spPr>
          <a:xfrm rot="10800000">
            <a:off x="1454894" y="3871304"/>
            <a:ext cx="2877275" cy="2098153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412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Proportional Derivative (PD) Controller 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 Damped versus Under Damped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474" y="1886883"/>
            <a:ext cx="5474380" cy="402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8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HVAC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72" y="1364671"/>
            <a:ext cx="8278469" cy="474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04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Closed Loop Motor Control –PD Control, </a:t>
            </a:r>
            <a:r>
              <a:rPr lang="en-US" dirty="0" err="1" smtClean="0"/>
              <a:t>Kp</a:t>
            </a:r>
            <a:r>
              <a:rPr lang="en-US" dirty="0" smtClean="0"/>
              <a:t> = 10, </a:t>
            </a:r>
            <a:r>
              <a:rPr lang="en-US" dirty="0" err="1" smtClean="0"/>
              <a:t>Kd</a:t>
            </a:r>
            <a:r>
              <a:rPr lang="en-US" dirty="0" smtClean="0"/>
              <a:t> =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14756" y="900753"/>
            <a:ext cx="6923775" cy="5440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Closed Loop Motor Control –PD Control, </a:t>
            </a:r>
            <a:r>
              <a:rPr lang="en-US" dirty="0" err="1" smtClean="0"/>
              <a:t>Kp</a:t>
            </a:r>
            <a:r>
              <a:rPr lang="en-US" dirty="0" smtClean="0"/>
              <a:t> = 10, </a:t>
            </a:r>
            <a:r>
              <a:rPr lang="en-US" dirty="0" err="1" smtClean="0"/>
              <a:t>Kd</a:t>
            </a:r>
            <a:r>
              <a:rPr lang="en-US" dirty="0" smtClean="0"/>
              <a:t> = 2, disturbed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8688" y="636588"/>
            <a:ext cx="7286625" cy="559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Long-term Cumulative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you can’t reach your target because of constant error?</a:t>
            </a:r>
          </a:p>
          <a:p>
            <a:pPr lvl="1"/>
            <a:r>
              <a:rPr lang="en-US" dirty="0" smtClean="0"/>
              <a:t>For the motor it could be wind, a hill, too much friction etc…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70" y="2029698"/>
            <a:ext cx="5419463" cy="405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5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Integral Term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sum our error over time, we might see that we need a little extra boost to meet our goal</a:t>
            </a:r>
          </a:p>
          <a:p>
            <a:r>
              <a:rPr lang="en-US" dirty="0" smtClean="0"/>
              <a:t>K</a:t>
            </a:r>
            <a:r>
              <a:rPr lang="en-US" baseline="-25000" dirty="0" smtClean="0"/>
              <a:t>i</a:t>
            </a:r>
            <a:r>
              <a:rPr lang="en-US" dirty="0" smtClean="0"/>
              <a:t> will provide an input based on the </a:t>
            </a:r>
            <a:r>
              <a:rPr lang="en-US" i="1" dirty="0" smtClean="0"/>
              <a:t>integrated error </a:t>
            </a:r>
            <a:r>
              <a:rPr lang="en-US" dirty="0" smtClean="0"/>
              <a:t>over time</a:t>
            </a:r>
          </a:p>
          <a:p>
            <a:r>
              <a:rPr lang="en-US" dirty="0" smtClean="0"/>
              <a:t>F(e</a:t>
            </a:r>
            <a:r>
              <a:rPr lang="en-US" baseline="-25000" dirty="0" smtClean="0"/>
              <a:t>t</a:t>
            </a:r>
            <a:r>
              <a:rPr lang="en-US" dirty="0" smtClean="0"/>
              <a:t>) =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p</a:t>
            </a:r>
            <a:r>
              <a:rPr lang="en-US" dirty="0" smtClean="0"/>
              <a:t>(e</a:t>
            </a:r>
            <a:r>
              <a:rPr lang="en-US" baseline="-25000" dirty="0" smtClean="0"/>
              <a:t>t</a:t>
            </a:r>
            <a:r>
              <a:rPr lang="en-US" dirty="0" smtClean="0"/>
              <a:t>) + K</a:t>
            </a:r>
            <a:r>
              <a:rPr lang="en-US" baseline="-25000" dirty="0" smtClean="0"/>
              <a:t>i</a:t>
            </a:r>
            <a:r>
              <a:rPr lang="en-US" dirty="0" smtClean="0"/>
              <a:t>(e</a:t>
            </a:r>
            <a:r>
              <a:rPr lang="en-US" baseline="-25000" dirty="0" smtClean="0"/>
              <a:t>0 </a:t>
            </a:r>
            <a:r>
              <a:rPr lang="en-US" dirty="0" smtClean="0"/>
              <a:t>+ e</a:t>
            </a:r>
            <a:r>
              <a:rPr lang="en-US" baseline="-25000" dirty="0" smtClean="0"/>
              <a:t>1</a:t>
            </a:r>
            <a:r>
              <a:rPr lang="en-US" dirty="0" smtClean="0"/>
              <a:t> + e</a:t>
            </a:r>
            <a:r>
              <a:rPr lang="en-US" baseline="-25000" dirty="0" smtClean="0"/>
              <a:t>2</a:t>
            </a:r>
            <a:r>
              <a:rPr lang="en-US" dirty="0" smtClean="0"/>
              <a:t> + … + e</a:t>
            </a:r>
            <a:r>
              <a:rPr lang="en-US" baseline="-25000" dirty="0" smtClean="0"/>
              <a:t>t-1</a:t>
            </a:r>
            <a:r>
              <a:rPr lang="en-US" dirty="0" smtClean="0"/>
              <a:t> 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59126" y="3439787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44206" y="3431910"/>
            <a:ext cx="2391957" cy="161064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119412" y="4056236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89792" y="4603163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133037" y="3723353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229084" y="3686367"/>
            <a:ext cx="1109671" cy="1232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909059" y="3723355"/>
            <a:ext cx="1364162" cy="44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85015" y="3254853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29454" y="3283962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382054" y="3288414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074537" y="3542872"/>
            <a:ext cx="1154547" cy="3407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335313" y="3559653"/>
            <a:ext cx="1593971" cy="447268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131743" y="3513761"/>
            <a:ext cx="112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565134" y="3604516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Plant Model</a:t>
            </a:r>
            <a:endParaRPr lang="en-US" dirty="0"/>
          </a:p>
        </p:txBody>
      </p:sp>
      <p:cxnSp>
        <p:nvCxnSpPr>
          <p:cNvPr id="19" name="Elbow Connector 18"/>
          <p:cNvCxnSpPr/>
          <p:nvPr/>
        </p:nvCxnSpPr>
        <p:spPr>
          <a:xfrm flipH="1">
            <a:off x="5335313" y="3881919"/>
            <a:ext cx="1593971" cy="12700"/>
          </a:xfrm>
          <a:prstGeom prst="bentConnector5">
            <a:avLst>
              <a:gd name="adj1" fmla="val -14342"/>
              <a:gd name="adj2" fmla="val 2395953"/>
              <a:gd name="adj3" fmla="val 114342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216474" y="4168224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245858" y="5511057"/>
            <a:ext cx="1536767" cy="620901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348939" y="5618594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dirty="0" smtClean="0"/>
              <a:t>Sensor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273109" y="3246976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</a:t>
            </a:r>
            <a:r>
              <a:rPr lang="en-US" baseline="-25000" dirty="0" smtClean="0"/>
              <a:t>t</a:t>
            </a:r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1652167" y="3501434"/>
            <a:ext cx="468528" cy="468528"/>
          </a:xfrm>
          <a:prstGeom prst="ellipse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1134334" y="3740135"/>
            <a:ext cx="509960" cy="760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endCxn id="21" idx="3"/>
          </p:cNvCxnSpPr>
          <p:nvPr/>
        </p:nvCxnSpPr>
        <p:spPr>
          <a:xfrm rot="5400000">
            <a:off x="5781563" y="3736746"/>
            <a:ext cx="2085824" cy="2083700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rot="10800000">
            <a:off x="1368584" y="3772672"/>
            <a:ext cx="2877275" cy="2098153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661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in the Integral Term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case of the motor we would slowly add more voltage depending on the long term error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997" y="2240195"/>
            <a:ext cx="5154723" cy="38627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49318" y="3624723"/>
            <a:ext cx="21946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Slowly Increase the input based on long-term Error</a:t>
            </a:r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3637257" y="3390473"/>
            <a:ext cx="3329013" cy="567132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0367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Closed Loop Motor Control –PID Control, </a:t>
            </a:r>
            <a:r>
              <a:rPr lang="en-US" dirty="0" err="1" smtClean="0"/>
              <a:t>Ki</a:t>
            </a:r>
            <a:r>
              <a:rPr lang="en-US" dirty="0" smtClean="0"/>
              <a:t> = 5, disturbed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28297" y="1017670"/>
            <a:ext cx="6680721" cy="53763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PID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</a:t>
            </a:r>
            <a:r>
              <a:rPr lang="en-US" dirty="0"/>
              <a:t>(e</a:t>
            </a:r>
            <a:r>
              <a:rPr lang="en-US" baseline="-25000" dirty="0"/>
              <a:t>t</a:t>
            </a:r>
            <a:r>
              <a:rPr lang="en-US" dirty="0"/>
              <a:t>) = </a:t>
            </a:r>
            <a:r>
              <a:rPr lang="en-US" dirty="0" err="1"/>
              <a:t>K</a:t>
            </a:r>
            <a:r>
              <a:rPr lang="en-US" baseline="-25000" dirty="0" err="1"/>
              <a:t>p</a:t>
            </a:r>
            <a:r>
              <a:rPr lang="en-US" dirty="0"/>
              <a:t> (e</a:t>
            </a:r>
            <a:r>
              <a:rPr lang="en-US" baseline="-25000" dirty="0"/>
              <a:t>t</a:t>
            </a:r>
            <a:r>
              <a:rPr lang="en-US" dirty="0"/>
              <a:t>) + </a:t>
            </a:r>
            <a:r>
              <a:rPr lang="en-US" dirty="0" err="1"/>
              <a:t>K</a:t>
            </a:r>
            <a:r>
              <a:rPr lang="en-US" baseline="-25000" dirty="0" err="1"/>
              <a:t>d</a:t>
            </a:r>
            <a:r>
              <a:rPr lang="en-US" dirty="0"/>
              <a:t> (e</a:t>
            </a:r>
            <a:r>
              <a:rPr lang="en-US" baseline="-25000" dirty="0"/>
              <a:t>t</a:t>
            </a:r>
            <a:r>
              <a:rPr lang="en-US" dirty="0"/>
              <a:t> – e</a:t>
            </a:r>
            <a:r>
              <a:rPr lang="en-US" baseline="-25000" dirty="0"/>
              <a:t>t-1</a:t>
            </a:r>
            <a:r>
              <a:rPr lang="en-US" dirty="0"/>
              <a:t> </a:t>
            </a:r>
            <a:r>
              <a:rPr lang="en-US" dirty="0" smtClean="0"/>
              <a:t>) + K</a:t>
            </a:r>
            <a:r>
              <a:rPr lang="en-US" baseline="-25000" dirty="0" smtClean="0"/>
              <a:t>i</a:t>
            </a:r>
            <a:r>
              <a:rPr lang="en-US" dirty="0" smtClean="0"/>
              <a:t> (e</a:t>
            </a:r>
            <a:r>
              <a:rPr lang="en-US" baseline="-25000" dirty="0" smtClean="0"/>
              <a:t>0 </a:t>
            </a:r>
            <a:r>
              <a:rPr lang="en-US" dirty="0" smtClean="0"/>
              <a:t>+ e</a:t>
            </a:r>
            <a:r>
              <a:rPr lang="en-US" baseline="-25000" dirty="0" smtClean="0"/>
              <a:t>1 </a:t>
            </a:r>
            <a:r>
              <a:rPr lang="en-US" dirty="0" smtClean="0"/>
              <a:t>+ … + e</a:t>
            </a:r>
            <a:r>
              <a:rPr lang="en-US" baseline="-25000" dirty="0" smtClean="0"/>
              <a:t>t-1</a:t>
            </a:r>
            <a:r>
              <a:rPr lang="en-US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071" y="2256205"/>
            <a:ext cx="7322244" cy="359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245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PID Implementation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54835" y="1158925"/>
            <a:ext cx="8334865" cy="5078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accent5"/>
                </a:solidFill>
              </a:rPr>
              <a:t>typedef</a:t>
            </a:r>
            <a:r>
              <a:rPr lang="en-US" sz="1200" dirty="0">
                <a:solidFill>
                  <a:schemeClr val="accent5"/>
                </a:solidFill>
              </a:rPr>
              <a:t> </a:t>
            </a:r>
            <a:r>
              <a:rPr lang="en-US" sz="1200" dirty="0" err="1">
                <a:solidFill>
                  <a:schemeClr val="accent5"/>
                </a:solidFill>
              </a:rPr>
              <a:t>struct</a:t>
            </a:r>
            <a:r>
              <a:rPr lang="en-US" sz="1200" dirty="0">
                <a:solidFill>
                  <a:schemeClr val="accent5"/>
                </a:solidFill>
              </a:rPr>
              <a:t> {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double </a:t>
            </a:r>
            <a:r>
              <a:rPr lang="en-US" sz="1200" dirty="0" err="1">
                <a:solidFill>
                  <a:schemeClr val="accent5"/>
                </a:solidFill>
              </a:rPr>
              <a:t>dState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r>
              <a:rPr lang="en-US" sz="1200" dirty="0" smtClean="0">
                <a:solidFill>
                  <a:schemeClr val="accent5"/>
                </a:solidFill>
              </a:rPr>
              <a:t>		/</a:t>
            </a:r>
            <a:r>
              <a:rPr lang="en-US" sz="1200" dirty="0">
                <a:solidFill>
                  <a:schemeClr val="accent5"/>
                </a:solidFill>
              </a:rPr>
              <a:t>/ Last position input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r>
              <a:rPr lang="en-US" sz="1200" dirty="0" smtClean="0">
                <a:solidFill>
                  <a:schemeClr val="accent5"/>
                </a:solidFill>
              </a:rPr>
              <a:t>			/</a:t>
            </a:r>
            <a:r>
              <a:rPr lang="en-US" sz="1200" dirty="0">
                <a:solidFill>
                  <a:schemeClr val="accent5"/>
                </a:solidFill>
              </a:rPr>
              <a:t>/ Integrator state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iMax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err="1">
                <a:solidFill>
                  <a:schemeClr val="accent5"/>
                </a:solidFill>
              </a:rPr>
              <a:t>iMin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r>
              <a:rPr lang="en-US" sz="1200" dirty="0" smtClean="0">
                <a:solidFill>
                  <a:schemeClr val="accent5"/>
                </a:solidFill>
              </a:rPr>
              <a:t> 		/</a:t>
            </a:r>
            <a:r>
              <a:rPr lang="en-US" sz="1200" dirty="0">
                <a:solidFill>
                  <a:schemeClr val="accent5"/>
                </a:solidFill>
              </a:rPr>
              <a:t>/ Maximum and minimum allowable integrator state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iGain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smtClean="0">
                <a:solidFill>
                  <a:schemeClr val="accent5"/>
                </a:solidFill>
              </a:rPr>
              <a:t>			/</a:t>
            </a:r>
            <a:r>
              <a:rPr lang="en-US" sz="1200" dirty="0">
                <a:solidFill>
                  <a:schemeClr val="accent5"/>
                </a:solidFill>
              </a:rPr>
              <a:t>/ integral gain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	</a:t>
            </a:r>
            <a:r>
              <a:rPr lang="en-US" sz="1200" dirty="0" err="1" smtClean="0">
                <a:solidFill>
                  <a:schemeClr val="accent5"/>
                </a:solidFill>
              </a:rPr>
              <a:t>pGain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smtClean="0">
                <a:solidFill>
                  <a:schemeClr val="accent5"/>
                </a:solidFill>
              </a:rPr>
              <a:t>			/</a:t>
            </a:r>
            <a:r>
              <a:rPr lang="en-US" sz="1200" dirty="0">
                <a:solidFill>
                  <a:schemeClr val="accent5"/>
                </a:solidFill>
              </a:rPr>
              <a:t>/ proportional gain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	</a:t>
            </a:r>
            <a:r>
              <a:rPr lang="en-US" sz="1200" dirty="0" err="1" smtClean="0">
                <a:solidFill>
                  <a:schemeClr val="accent5"/>
                </a:solidFill>
              </a:rPr>
              <a:t>dGain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r>
              <a:rPr lang="en-US" sz="1200" dirty="0" smtClean="0">
                <a:solidFill>
                  <a:schemeClr val="accent5"/>
                </a:solidFill>
              </a:rPr>
              <a:t>			// derivative </a:t>
            </a:r>
            <a:r>
              <a:rPr lang="en-US" sz="1200" dirty="0">
                <a:solidFill>
                  <a:schemeClr val="accent5"/>
                </a:solidFill>
              </a:rPr>
              <a:t>gain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 smtClean="0">
                <a:solidFill>
                  <a:schemeClr val="accent5"/>
                </a:solidFill>
              </a:rPr>
              <a:t>} </a:t>
            </a:r>
            <a:r>
              <a:rPr lang="en-US" sz="1200" dirty="0" err="1">
                <a:solidFill>
                  <a:schemeClr val="accent5"/>
                </a:solidFill>
              </a:rPr>
              <a:t>SPid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endParaRPr lang="en-US" sz="1200" dirty="0" smtClean="0">
              <a:solidFill>
                <a:schemeClr val="accent5"/>
              </a:solidFill>
            </a:endParaRPr>
          </a:p>
          <a:p>
            <a:endParaRPr lang="en-US" sz="1200" dirty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UpdatePID</a:t>
            </a:r>
            <a:r>
              <a:rPr lang="en-US" sz="1200" dirty="0">
                <a:solidFill>
                  <a:schemeClr val="accent5"/>
                </a:solidFill>
              </a:rPr>
              <a:t>(</a:t>
            </a:r>
            <a:r>
              <a:rPr lang="en-US" sz="1200" dirty="0" err="1">
                <a:solidFill>
                  <a:schemeClr val="accent5"/>
                </a:solidFill>
              </a:rPr>
              <a:t>SPid</a:t>
            </a:r>
            <a:r>
              <a:rPr lang="en-US" sz="1200" dirty="0">
                <a:solidFill>
                  <a:schemeClr val="accent5"/>
                </a:solidFill>
              </a:rPr>
              <a:t> *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, double error, double position) { </a:t>
            </a: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pTerm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err="1">
                <a:solidFill>
                  <a:schemeClr val="accent5"/>
                </a:solidFill>
              </a:rPr>
              <a:t>dTerm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err="1">
                <a:solidFill>
                  <a:schemeClr val="accent5"/>
                </a:solidFill>
              </a:rPr>
              <a:t>iTerm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</a:t>
            </a: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err="1" smtClean="0">
                <a:solidFill>
                  <a:schemeClr val="accent5"/>
                </a:solidFill>
              </a:rPr>
              <a:t>pTerm</a:t>
            </a:r>
            <a:r>
              <a:rPr lang="en-US" sz="1200" dirty="0" smtClean="0">
                <a:solidFill>
                  <a:schemeClr val="accent5"/>
                </a:solidFill>
              </a:rPr>
              <a:t> </a:t>
            </a:r>
            <a:r>
              <a:rPr lang="en-US" sz="1200" dirty="0">
                <a:solidFill>
                  <a:schemeClr val="accent5"/>
                </a:solidFill>
              </a:rPr>
              <a:t>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pGain</a:t>
            </a:r>
            <a:r>
              <a:rPr lang="en-US" sz="1200" dirty="0">
                <a:solidFill>
                  <a:schemeClr val="accent5"/>
                </a:solidFill>
              </a:rPr>
              <a:t> * error;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/</a:t>
            </a:r>
            <a:r>
              <a:rPr lang="en-US" sz="1200" dirty="0">
                <a:solidFill>
                  <a:schemeClr val="accent5"/>
                </a:solidFill>
              </a:rPr>
              <a:t>/ calculate the proportional term</a:t>
            </a:r>
            <a:br>
              <a:rPr lang="en-US" sz="1200" dirty="0">
                <a:solidFill>
                  <a:schemeClr val="accent5"/>
                </a:solidFill>
              </a:rPr>
            </a:b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 smtClean="0">
                <a:solidFill>
                  <a:schemeClr val="accent5"/>
                </a:solidFill>
              </a:rPr>
              <a:t>	/</a:t>
            </a:r>
            <a:r>
              <a:rPr lang="en-US" sz="1200" dirty="0">
                <a:solidFill>
                  <a:schemeClr val="accent5"/>
                </a:solidFill>
              </a:rPr>
              <a:t>/ calculate the integral state with appropriate limiting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</a:t>
            </a:r>
            <a:r>
              <a:rPr lang="en-US" sz="1200" dirty="0" err="1" smtClean="0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+= error;</a:t>
            </a:r>
            <a:br>
              <a:rPr lang="en-US" sz="1200" dirty="0">
                <a:solidFill>
                  <a:schemeClr val="accent5"/>
                </a:solidFill>
              </a:rPr>
            </a:b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if </a:t>
            </a:r>
            <a:r>
              <a:rPr lang="en-US" sz="1200" dirty="0">
                <a:solidFill>
                  <a:schemeClr val="accent5"/>
                </a:solidFill>
              </a:rPr>
              <a:t>(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&gt;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iMax</a:t>
            </a:r>
            <a:r>
              <a:rPr lang="en-US" sz="1200" dirty="0">
                <a:solidFill>
                  <a:schemeClr val="accent5"/>
                </a:solidFill>
              </a:rPr>
              <a:t>)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iMax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else </a:t>
            </a:r>
            <a:r>
              <a:rPr lang="en-US" sz="1200" dirty="0">
                <a:solidFill>
                  <a:schemeClr val="accent5"/>
                </a:solidFill>
              </a:rPr>
              <a:t>if (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</a:t>
            </a:r>
            <a:r>
              <a:rPr lang="en-US" sz="1200" dirty="0" smtClean="0">
                <a:solidFill>
                  <a:schemeClr val="accent5"/>
                </a:solidFill>
              </a:rPr>
              <a:t>&lt;</a:t>
            </a:r>
            <a:r>
              <a:rPr lang="en-US" sz="1200" dirty="0">
                <a:solidFill>
                  <a:schemeClr val="accent5"/>
                </a:solidFill>
              </a:rPr>
              <a:t> </a:t>
            </a:r>
            <a:r>
              <a:rPr lang="en-US" sz="1200" dirty="0" err="1" smtClean="0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iMin</a:t>
            </a:r>
            <a:r>
              <a:rPr lang="en-US" sz="1200" dirty="0">
                <a:solidFill>
                  <a:schemeClr val="accent5"/>
                </a:solidFill>
              </a:rPr>
              <a:t>)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iMin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</a:p>
          <a:p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err="1" smtClean="0">
                <a:solidFill>
                  <a:schemeClr val="accent5"/>
                </a:solidFill>
              </a:rPr>
              <a:t>iTerm</a:t>
            </a:r>
            <a:r>
              <a:rPr lang="en-US" sz="1200" dirty="0" smtClean="0">
                <a:solidFill>
                  <a:schemeClr val="accent5"/>
                </a:solidFill>
              </a:rPr>
              <a:t> </a:t>
            </a:r>
            <a:r>
              <a:rPr lang="en-US" sz="1200" dirty="0">
                <a:solidFill>
                  <a:schemeClr val="accent5"/>
                </a:solidFill>
              </a:rPr>
              <a:t>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iGain</a:t>
            </a:r>
            <a:r>
              <a:rPr lang="en-US" sz="1200" dirty="0">
                <a:solidFill>
                  <a:schemeClr val="accent5"/>
                </a:solidFill>
              </a:rPr>
              <a:t> * 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; // calculate the integral term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err="1" smtClean="0">
                <a:solidFill>
                  <a:schemeClr val="accent5"/>
                </a:solidFill>
              </a:rPr>
              <a:t>dTerm</a:t>
            </a:r>
            <a:r>
              <a:rPr lang="en-US" sz="1200" dirty="0" smtClean="0">
                <a:solidFill>
                  <a:schemeClr val="accent5"/>
                </a:solidFill>
              </a:rPr>
              <a:t> </a:t>
            </a:r>
            <a:r>
              <a:rPr lang="en-US" sz="1200" dirty="0">
                <a:solidFill>
                  <a:schemeClr val="accent5"/>
                </a:solidFill>
              </a:rPr>
              <a:t>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dGain</a:t>
            </a:r>
            <a:r>
              <a:rPr lang="en-US" sz="1200" dirty="0">
                <a:solidFill>
                  <a:schemeClr val="accent5"/>
                </a:solidFill>
              </a:rPr>
              <a:t> * (position -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dState</a:t>
            </a:r>
            <a:r>
              <a:rPr lang="en-US" sz="1200" dirty="0">
                <a:solidFill>
                  <a:schemeClr val="accent5"/>
                </a:solidFill>
              </a:rPr>
              <a:t>);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dState</a:t>
            </a:r>
            <a:r>
              <a:rPr lang="en-US" sz="1200" dirty="0">
                <a:solidFill>
                  <a:schemeClr val="accent5"/>
                </a:solidFill>
              </a:rPr>
              <a:t> = position;</a:t>
            </a:r>
            <a:br>
              <a:rPr lang="en-US" sz="1200" dirty="0">
                <a:solidFill>
                  <a:schemeClr val="accent5"/>
                </a:solidFill>
              </a:rPr>
            </a:b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 smtClean="0">
                <a:solidFill>
                  <a:schemeClr val="accent5"/>
                </a:solidFill>
              </a:rPr>
              <a:t>return </a:t>
            </a:r>
            <a:r>
              <a:rPr lang="en-US" sz="1200" dirty="0" err="1">
                <a:solidFill>
                  <a:schemeClr val="accent5"/>
                </a:solidFill>
              </a:rPr>
              <a:t>pTerm</a:t>
            </a:r>
            <a:r>
              <a:rPr lang="en-US" sz="1200" dirty="0">
                <a:solidFill>
                  <a:schemeClr val="accent5"/>
                </a:solidFill>
              </a:rPr>
              <a:t> + </a:t>
            </a:r>
            <a:r>
              <a:rPr lang="en-US" sz="1200" dirty="0" err="1">
                <a:solidFill>
                  <a:schemeClr val="accent5"/>
                </a:solidFill>
              </a:rPr>
              <a:t>iTerm</a:t>
            </a:r>
            <a:r>
              <a:rPr lang="en-US" sz="1200" dirty="0">
                <a:solidFill>
                  <a:schemeClr val="accent5"/>
                </a:solidFill>
              </a:rPr>
              <a:t> - </a:t>
            </a:r>
            <a:r>
              <a:rPr lang="en-US" sz="1200" dirty="0" err="1">
                <a:solidFill>
                  <a:schemeClr val="accent5"/>
                </a:solidFill>
              </a:rPr>
              <a:t>dTerm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</a:p>
          <a:p>
            <a:r>
              <a:rPr lang="en-US" sz="1200" dirty="0">
                <a:solidFill>
                  <a:schemeClr val="accent5"/>
                </a:solidFill>
              </a:rPr>
              <a:t>} </a:t>
            </a:r>
          </a:p>
          <a:p>
            <a:endParaRPr lang="en-US" sz="12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172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PID Implementation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54835" y="1158925"/>
            <a:ext cx="8334865" cy="5078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accent5"/>
                </a:solidFill>
              </a:rPr>
              <a:t>typedef</a:t>
            </a:r>
            <a:r>
              <a:rPr lang="en-US" sz="1200" dirty="0">
                <a:solidFill>
                  <a:schemeClr val="accent5"/>
                </a:solidFill>
              </a:rPr>
              <a:t> </a:t>
            </a:r>
            <a:r>
              <a:rPr lang="en-US" sz="1200" dirty="0" err="1">
                <a:solidFill>
                  <a:schemeClr val="accent5"/>
                </a:solidFill>
              </a:rPr>
              <a:t>struct</a:t>
            </a:r>
            <a:r>
              <a:rPr lang="en-US" sz="1200" dirty="0">
                <a:solidFill>
                  <a:schemeClr val="accent5"/>
                </a:solidFill>
              </a:rPr>
              <a:t> {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double </a:t>
            </a:r>
            <a:r>
              <a:rPr lang="en-US" sz="1200" dirty="0" err="1">
                <a:solidFill>
                  <a:schemeClr val="accent5"/>
                </a:solidFill>
              </a:rPr>
              <a:t>dState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r>
              <a:rPr lang="en-US" sz="1200" dirty="0" smtClean="0">
                <a:solidFill>
                  <a:schemeClr val="accent5"/>
                </a:solidFill>
              </a:rPr>
              <a:t>		/</a:t>
            </a:r>
            <a:r>
              <a:rPr lang="en-US" sz="1200" dirty="0">
                <a:solidFill>
                  <a:schemeClr val="accent5"/>
                </a:solidFill>
              </a:rPr>
              <a:t>/ Last position input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r>
              <a:rPr lang="en-US" sz="1200" dirty="0" smtClean="0">
                <a:solidFill>
                  <a:schemeClr val="accent5"/>
                </a:solidFill>
              </a:rPr>
              <a:t>			/</a:t>
            </a:r>
            <a:r>
              <a:rPr lang="en-US" sz="1200" dirty="0">
                <a:solidFill>
                  <a:schemeClr val="accent5"/>
                </a:solidFill>
              </a:rPr>
              <a:t>/ Integrator state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iMax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err="1">
                <a:solidFill>
                  <a:schemeClr val="accent5"/>
                </a:solidFill>
              </a:rPr>
              <a:t>iMin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r>
              <a:rPr lang="en-US" sz="1200" dirty="0" smtClean="0">
                <a:solidFill>
                  <a:schemeClr val="accent5"/>
                </a:solidFill>
              </a:rPr>
              <a:t> 		/</a:t>
            </a:r>
            <a:r>
              <a:rPr lang="en-US" sz="1200" dirty="0">
                <a:solidFill>
                  <a:schemeClr val="accent5"/>
                </a:solidFill>
              </a:rPr>
              <a:t>/ Maximum and minimum allowable integrator state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iGain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smtClean="0">
                <a:solidFill>
                  <a:schemeClr val="accent5"/>
                </a:solidFill>
              </a:rPr>
              <a:t>			/</a:t>
            </a:r>
            <a:r>
              <a:rPr lang="en-US" sz="1200" dirty="0">
                <a:solidFill>
                  <a:schemeClr val="accent5"/>
                </a:solidFill>
              </a:rPr>
              <a:t>/ integral gain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	</a:t>
            </a:r>
            <a:r>
              <a:rPr lang="en-US" sz="1200" dirty="0" err="1" smtClean="0">
                <a:solidFill>
                  <a:schemeClr val="accent5"/>
                </a:solidFill>
              </a:rPr>
              <a:t>pGain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smtClean="0">
                <a:solidFill>
                  <a:schemeClr val="accent5"/>
                </a:solidFill>
              </a:rPr>
              <a:t>			/</a:t>
            </a:r>
            <a:r>
              <a:rPr lang="en-US" sz="1200" dirty="0">
                <a:solidFill>
                  <a:schemeClr val="accent5"/>
                </a:solidFill>
              </a:rPr>
              <a:t>/ proportional gain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	</a:t>
            </a:r>
            <a:r>
              <a:rPr lang="en-US" sz="1200" dirty="0" err="1" smtClean="0">
                <a:solidFill>
                  <a:schemeClr val="accent5"/>
                </a:solidFill>
              </a:rPr>
              <a:t>dGain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r>
              <a:rPr lang="en-US" sz="1200" dirty="0" smtClean="0">
                <a:solidFill>
                  <a:schemeClr val="accent5"/>
                </a:solidFill>
              </a:rPr>
              <a:t>			// derivative </a:t>
            </a:r>
            <a:r>
              <a:rPr lang="en-US" sz="1200" dirty="0">
                <a:solidFill>
                  <a:schemeClr val="accent5"/>
                </a:solidFill>
              </a:rPr>
              <a:t>gain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 smtClean="0">
                <a:solidFill>
                  <a:schemeClr val="accent5"/>
                </a:solidFill>
              </a:rPr>
              <a:t>} </a:t>
            </a:r>
            <a:r>
              <a:rPr lang="en-US" sz="1200" dirty="0" err="1">
                <a:solidFill>
                  <a:schemeClr val="accent5"/>
                </a:solidFill>
              </a:rPr>
              <a:t>SPid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endParaRPr lang="en-US" sz="1200" dirty="0" smtClean="0">
              <a:solidFill>
                <a:schemeClr val="accent5"/>
              </a:solidFill>
            </a:endParaRPr>
          </a:p>
          <a:p>
            <a:endParaRPr lang="en-US" sz="1200" dirty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UpdatePID</a:t>
            </a:r>
            <a:r>
              <a:rPr lang="en-US" sz="1200" dirty="0">
                <a:solidFill>
                  <a:schemeClr val="accent5"/>
                </a:solidFill>
              </a:rPr>
              <a:t>(</a:t>
            </a:r>
            <a:r>
              <a:rPr lang="en-US" sz="1200" dirty="0" err="1">
                <a:solidFill>
                  <a:schemeClr val="accent5"/>
                </a:solidFill>
              </a:rPr>
              <a:t>SPid</a:t>
            </a:r>
            <a:r>
              <a:rPr lang="en-US" sz="1200" dirty="0">
                <a:solidFill>
                  <a:schemeClr val="accent5"/>
                </a:solidFill>
              </a:rPr>
              <a:t> *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, double error, double position) { </a:t>
            </a: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double </a:t>
            </a:r>
            <a:r>
              <a:rPr lang="en-US" sz="1200" dirty="0" err="1">
                <a:solidFill>
                  <a:schemeClr val="accent5"/>
                </a:solidFill>
              </a:rPr>
              <a:t>pTerm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err="1">
                <a:solidFill>
                  <a:schemeClr val="accent5"/>
                </a:solidFill>
              </a:rPr>
              <a:t>dTerm</a:t>
            </a:r>
            <a:r>
              <a:rPr lang="en-US" sz="1200" dirty="0">
                <a:solidFill>
                  <a:schemeClr val="accent5"/>
                </a:solidFill>
              </a:rPr>
              <a:t>, </a:t>
            </a:r>
            <a:r>
              <a:rPr lang="en-US" sz="1200" dirty="0" err="1">
                <a:solidFill>
                  <a:schemeClr val="accent5"/>
                </a:solidFill>
              </a:rPr>
              <a:t>iTerm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</a:t>
            </a: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err="1" smtClean="0">
                <a:solidFill>
                  <a:schemeClr val="accent5"/>
                </a:solidFill>
              </a:rPr>
              <a:t>pTerm</a:t>
            </a:r>
            <a:r>
              <a:rPr lang="en-US" sz="1200" dirty="0" smtClean="0">
                <a:solidFill>
                  <a:schemeClr val="accent5"/>
                </a:solidFill>
              </a:rPr>
              <a:t> </a:t>
            </a:r>
            <a:r>
              <a:rPr lang="en-US" sz="1200" dirty="0">
                <a:solidFill>
                  <a:schemeClr val="accent5"/>
                </a:solidFill>
              </a:rPr>
              <a:t>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pGain</a:t>
            </a:r>
            <a:r>
              <a:rPr lang="en-US" sz="1200" dirty="0">
                <a:solidFill>
                  <a:schemeClr val="accent5"/>
                </a:solidFill>
              </a:rPr>
              <a:t> * error;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/</a:t>
            </a:r>
            <a:r>
              <a:rPr lang="en-US" sz="1200" dirty="0">
                <a:solidFill>
                  <a:schemeClr val="accent5"/>
                </a:solidFill>
              </a:rPr>
              <a:t>/ calculate the proportional term</a:t>
            </a:r>
            <a:br>
              <a:rPr lang="en-US" sz="1200" dirty="0">
                <a:solidFill>
                  <a:schemeClr val="accent5"/>
                </a:solidFill>
              </a:rPr>
            </a:b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 smtClean="0">
                <a:solidFill>
                  <a:schemeClr val="accent5"/>
                </a:solidFill>
              </a:rPr>
              <a:t>	/</a:t>
            </a:r>
            <a:r>
              <a:rPr lang="en-US" sz="1200" dirty="0">
                <a:solidFill>
                  <a:schemeClr val="accent5"/>
                </a:solidFill>
              </a:rPr>
              <a:t>/ calculate the integral state with appropriate limiting </a:t>
            </a:r>
          </a:p>
          <a:p>
            <a:r>
              <a:rPr lang="en-US" sz="1200" dirty="0" smtClean="0">
                <a:solidFill>
                  <a:schemeClr val="accent5"/>
                </a:solidFill>
              </a:rPr>
              <a:t>	</a:t>
            </a:r>
            <a:r>
              <a:rPr lang="en-US" sz="1200" dirty="0" err="1" smtClean="0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+= error;</a:t>
            </a:r>
            <a:br>
              <a:rPr lang="en-US" sz="1200" dirty="0">
                <a:solidFill>
                  <a:schemeClr val="accent5"/>
                </a:solidFill>
              </a:rPr>
            </a:b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if </a:t>
            </a:r>
            <a:r>
              <a:rPr lang="en-US" sz="1200" dirty="0">
                <a:solidFill>
                  <a:schemeClr val="accent5"/>
                </a:solidFill>
              </a:rPr>
              <a:t>(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&gt;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iMax</a:t>
            </a:r>
            <a:r>
              <a:rPr lang="en-US" sz="1200" dirty="0">
                <a:solidFill>
                  <a:schemeClr val="accent5"/>
                </a:solidFill>
              </a:rPr>
              <a:t>)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iMax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smtClean="0">
                <a:solidFill>
                  <a:schemeClr val="accent5"/>
                </a:solidFill>
              </a:rPr>
              <a:t>else </a:t>
            </a:r>
            <a:r>
              <a:rPr lang="en-US" sz="1200" dirty="0">
                <a:solidFill>
                  <a:schemeClr val="accent5"/>
                </a:solidFill>
              </a:rPr>
              <a:t>if (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</a:t>
            </a:r>
            <a:r>
              <a:rPr lang="en-US" sz="1200" dirty="0" smtClean="0">
                <a:solidFill>
                  <a:schemeClr val="accent5"/>
                </a:solidFill>
              </a:rPr>
              <a:t>&lt;</a:t>
            </a:r>
            <a:r>
              <a:rPr lang="en-US" sz="1200" dirty="0">
                <a:solidFill>
                  <a:schemeClr val="accent5"/>
                </a:solidFill>
              </a:rPr>
              <a:t> </a:t>
            </a:r>
            <a:r>
              <a:rPr lang="en-US" sz="1200" dirty="0" err="1" smtClean="0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iMin</a:t>
            </a:r>
            <a:r>
              <a:rPr lang="en-US" sz="1200" dirty="0">
                <a:solidFill>
                  <a:schemeClr val="accent5"/>
                </a:solidFill>
              </a:rPr>
              <a:t>)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 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iMin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</a:p>
          <a:p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err="1" smtClean="0">
                <a:solidFill>
                  <a:schemeClr val="accent5"/>
                </a:solidFill>
              </a:rPr>
              <a:t>iTerm</a:t>
            </a:r>
            <a:r>
              <a:rPr lang="en-US" sz="1200" dirty="0" smtClean="0">
                <a:solidFill>
                  <a:schemeClr val="accent5"/>
                </a:solidFill>
              </a:rPr>
              <a:t> </a:t>
            </a:r>
            <a:r>
              <a:rPr lang="en-US" sz="1200" dirty="0">
                <a:solidFill>
                  <a:schemeClr val="accent5"/>
                </a:solidFill>
              </a:rPr>
              <a:t>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iGain</a:t>
            </a:r>
            <a:r>
              <a:rPr lang="en-US" sz="1200" dirty="0">
                <a:solidFill>
                  <a:schemeClr val="accent5"/>
                </a:solidFill>
              </a:rPr>
              <a:t> * </a:t>
            </a:r>
            <a:r>
              <a:rPr lang="en-US" sz="1200" dirty="0" err="1">
                <a:solidFill>
                  <a:schemeClr val="accent5"/>
                </a:solidFill>
              </a:rPr>
              <a:t>iState</a:t>
            </a:r>
            <a:r>
              <a:rPr lang="en-US" sz="1200" dirty="0">
                <a:solidFill>
                  <a:schemeClr val="accent5"/>
                </a:solidFill>
              </a:rPr>
              <a:t>; // calculate the integral term </a:t>
            </a: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>
                <a:solidFill>
                  <a:schemeClr val="accent5"/>
                </a:solidFill>
              </a:rPr>
              <a:t>	</a:t>
            </a:r>
            <a:r>
              <a:rPr lang="en-US" sz="1200" dirty="0" err="1" smtClean="0">
                <a:solidFill>
                  <a:schemeClr val="accent5"/>
                </a:solidFill>
              </a:rPr>
              <a:t>dTerm</a:t>
            </a:r>
            <a:r>
              <a:rPr lang="en-US" sz="1200" dirty="0" smtClean="0">
                <a:solidFill>
                  <a:schemeClr val="accent5"/>
                </a:solidFill>
              </a:rPr>
              <a:t> </a:t>
            </a:r>
            <a:r>
              <a:rPr lang="en-US" sz="1200" dirty="0">
                <a:solidFill>
                  <a:schemeClr val="accent5"/>
                </a:solidFill>
              </a:rPr>
              <a:t>=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dGain</a:t>
            </a:r>
            <a:r>
              <a:rPr lang="en-US" sz="1200" dirty="0">
                <a:solidFill>
                  <a:schemeClr val="accent5"/>
                </a:solidFill>
              </a:rPr>
              <a:t> * (position -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dState</a:t>
            </a:r>
            <a:r>
              <a:rPr lang="en-US" sz="1200" dirty="0">
                <a:solidFill>
                  <a:schemeClr val="accent5"/>
                </a:solidFill>
              </a:rPr>
              <a:t>); </a:t>
            </a:r>
            <a:r>
              <a:rPr lang="en-US" sz="1200" dirty="0" err="1">
                <a:solidFill>
                  <a:schemeClr val="accent5"/>
                </a:solidFill>
              </a:rPr>
              <a:t>pid</a:t>
            </a:r>
            <a:r>
              <a:rPr lang="en-US" sz="1200" dirty="0">
                <a:solidFill>
                  <a:schemeClr val="accent5"/>
                </a:solidFill>
              </a:rPr>
              <a:t>-&gt;</a:t>
            </a:r>
            <a:r>
              <a:rPr lang="en-US" sz="1200" dirty="0" err="1">
                <a:solidFill>
                  <a:schemeClr val="accent5"/>
                </a:solidFill>
              </a:rPr>
              <a:t>dState</a:t>
            </a:r>
            <a:r>
              <a:rPr lang="en-US" sz="1200" dirty="0">
                <a:solidFill>
                  <a:schemeClr val="accent5"/>
                </a:solidFill>
              </a:rPr>
              <a:t> = position;</a:t>
            </a:r>
            <a:br>
              <a:rPr lang="en-US" sz="1200" dirty="0">
                <a:solidFill>
                  <a:schemeClr val="accent5"/>
                </a:solidFill>
              </a:rPr>
            </a:br>
            <a:endParaRPr lang="en-US" sz="1200" dirty="0" smtClean="0">
              <a:solidFill>
                <a:schemeClr val="accent5"/>
              </a:solidFill>
            </a:endParaRPr>
          </a:p>
          <a:p>
            <a:r>
              <a:rPr lang="en-US" sz="1200" dirty="0" smtClean="0">
                <a:solidFill>
                  <a:schemeClr val="accent5"/>
                </a:solidFill>
              </a:rPr>
              <a:t>return </a:t>
            </a:r>
            <a:r>
              <a:rPr lang="en-US" sz="1200" dirty="0" err="1">
                <a:solidFill>
                  <a:schemeClr val="accent5"/>
                </a:solidFill>
              </a:rPr>
              <a:t>pTerm</a:t>
            </a:r>
            <a:r>
              <a:rPr lang="en-US" sz="1200" dirty="0">
                <a:solidFill>
                  <a:schemeClr val="accent5"/>
                </a:solidFill>
              </a:rPr>
              <a:t> + </a:t>
            </a:r>
            <a:r>
              <a:rPr lang="en-US" sz="1200" dirty="0" err="1">
                <a:solidFill>
                  <a:schemeClr val="accent5"/>
                </a:solidFill>
              </a:rPr>
              <a:t>iTerm</a:t>
            </a:r>
            <a:r>
              <a:rPr lang="en-US" sz="1200" dirty="0">
                <a:solidFill>
                  <a:schemeClr val="accent5"/>
                </a:solidFill>
              </a:rPr>
              <a:t> - </a:t>
            </a:r>
            <a:r>
              <a:rPr lang="en-US" sz="1200" dirty="0" err="1">
                <a:solidFill>
                  <a:schemeClr val="accent5"/>
                </a:solidFill>
              </a:rPr>
              <a:t>dTerm</a:t>
            </a:r>
            <a:r>
              <a:rPr lang="en-US" sz="1200" dirty="0">
                <a:solidFill>
                  <a:schemeClr val="accent5"/>
                </a:solidFill>
              </a:rPr>
              <a:t>; </a:t>
            </a:r>
          </a:p>
          <a:p>
            <a:r>
              <a:rPr lang="en-US" sz="1200" dirty="0">
                <a:solidFill>
                  <a:schemeClr val="accent5"/>
                </a:solidFill>
              </a:rPr>
              <a:t>} </a:t>
            </a:r>
          </a:p>
          <a:p>
            <a:endParaRPr lang="en-US" sz="1200" dirty="0">
              <a:solidFill>
                <a:schemeClr val="accent5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470727" y="1835726"/>
            <a:ext cx="6338455" cy="3150962"/>
            <a:chOff x="2470727" y="1835726"/>
            <a:chExt cx="6338455" cy="3150962"/>
          </a:xfrm>
        </p:grpSpPr>
        <p:sp>
          <p:nvSpPr>
            <p:cNvPr id="3" name="TextBox 2"/>
            <p:cNvSpPr txBox="1"/>
            <p:nvPr/>
          </p:nvSpPr>
          <p:spPr>
            <a:xfrm>
              <a:off x="2897909" y="2124365"/>
              <a:ext cx="5911273" cy="2862323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chemeClr val="accent5"/>
                  </a:solidFill>
                </a:rPr>
                <a:t>typedef</a:t>
              </a:r>
              <a:r>
                <a:rPr lang="en-US" dirty="0">
                  <a:solidFill>
                    <a:schemeClr val="accent5"/>
                  </a:solidFill>
                </a:rPr>
                <a:t> </a:t>
              </a:r>
              <a:r>
                <a:rPr lang="en-US" dirty="0" err="1">
                  <a:solidFill>
                    <a:schemeClr val="accent5"/>
                  </a:solidFill>
                </a:rPr>
                <a:t>struct</a:t>
              </a:r>
              <a:r>
                <a:rPr lang="en-US" dirty="0">
                  <a:solidFill>
                    <a:schemeClr val="accent5"/>
                  </a:solidFill>
                </a:rPr>
                <a:t> {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	double </a:t>
              </a:r>
              <a:r>
                <a:rPr lang="en-US" dirty="0" err="1">
                  <a:solidFill>
                    <a:schemeClr val="accent5"/>
                  </a:solidFill>
                </a:rPr>
                <a:t>dState</a:t>
              </a:r>
              <a:r>
                <a:rPr lang="en-US" dirty="0">
                  <a:solidFill>
                    <a:schemeClr val="accent5"/>
                  </a:solidFill>
                </a:rPr>
                <a:t>; 		// Last position input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	double </a:t>
              </a:r>
              <a:r>
                <a:rPr lang="en-US" dirty="0" err="1">
                  <a:solidFill>
                    <a:schemeClr val="accent5"/>
                  </a:solidFill>
                </a:rPr>
                <a:t>iState</a:t>
              </a:r>
              <a:r>
                <a:rPr lang="en-US" dirty="0">
                  <a:solidFill>
                    <a:schemeClr val="accent5"/>
                  </a:solidFill>
                </a:rPr>
                <a:t>; 			// Integrator state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	double </a:t>
              </a:r>
              <a:r>
                <a:rPr lang="en-US" dirty="0" err="1">
                  <a:solidFill>
                    <a:schemeClr val="accent5"/>
                  </a:solidFill>
                </a:rPr>
                <a:t>iMax</a:t>
              </a:r>
              <a:r>
                <a:rPr lang="en-US" dirty="0">
                  <a:solidFill>
                    <a:schemeClr val="accent5"/>
                  </a:solidFill>
                </a:rPr>
                <a:t>, </a:t>
              </a:r>
              <a:r>
                <a:rPr lang="en-US" dirty="0" err="1">
                  <a:solidFill>
                    <a:schemeClr val="accent5"/>
                  </a:solidFill>
                </a:rPr>
                <a:t>iMin</a:t>
              </a:r>
              <a:r>
                <a:rPr lang="en-US" dirty="0">
                  <a:solidFill>
                    <a:schemeClr val="accent5"/>
                  </a:solidFill>
                </a:rPr>
                <a:t>;  	</a:t>
              </a:r>
              <a:r>
                <a:rPr lang="en-US" dirty="0" smtClean="0">
                  <a:solidFill>
                    <a:schemeClr val="accent5"/>
                  </a:solidFill>
                </a:rPr>
                <a:t>/</a:t>
              </a:r>
              <a:r>
                <a:rPr lang="en-US" dirty="0">
                  <a:solidFill>
                    <a:schemeClr val="accent5"/>
                  </a:solidFill>
                </a:rPr>
                <a:t>/ Maximum and minimum </a:t>
              </a:r>
              <a:endParaRPr lang="en-US" dirty="0" smtClean="0">
                <a:solidFill>
                  <a:schemeClr val="accent5"/>
                </a:solidFill>
              </a:endParaRPr>
            </a:p>
            <a:p>
              <a:r>
                <a:rPr lang="en-US" dirty="0">
                  <a:solidFill>
                    <a:schemeClr val="accent5"/>
                  </a:solidFill>
                </a:rPr>
                <a:t>	</a:t>
              </a:r>
              <a:r>
                <a:rPr lang="en-US" dirty="0" smtClean="0">
                  <a:solidFill>
                    <a:schemeClr val="accent5"/>
                  </a:solidFill>
                </a:rPr>
                <a:t>					// allowable </a:t>
              </a:r>
              <a:r>
                <a:rPr lang="en-US" dirty="0">
                  <a:solidFill>
                    <a:schemeClr val="accent5"/>
                  </a:solidFill>
                </a:rPr>
                <a:t>integrator state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	double </a:t>
              </a:r>
              <a:r>
                <a:rPr lang="en-US" dirty="0" err="1">
                  <a:solidFill>
                    <a:schemeClr val="accent5"/>
                  </a:solidFill>
                </a:rPr>
                <a:t>iGain</a:t>
              </a:r>
              <a:r>
                <a:rPr lang="en-US" dirty="0">
                  <a:solidFill>
                    <a:schemeClr val="accent5"/>
                  </a:solidFill>
                </a:rPr>
                <a:t>, 			// integral gain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		</a:t>
              </a:r>
              <a:r>
                <a:rPr lang="en-US" dirty="0" err="1">
                  <a:solidFill>
                    <a:schemeClr val="accent5"/>
                  </a:solidFill>
                </a:rPr>
                <a:t>pGain</a:t>
              </a:r>
              <a:r>
                <a:rPr lang="en-US" dirty="0">
                  <a:solidFill>
                    <a:schemeClr val="accent5"/>
                  </a:solidFill>
                </a:rPr>
                <a:t>, 			// proportional gain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		</a:t>
              </a:r>
              <a:r>
                <a:rPr lang="en-US" dirty="0" err="1">
                  <a:solidFill>
                    <a:schemeClr val="accent5"/>
                  </a:solidFill>
                </a:rPr>
                <a:t>dGain</a:t>
              </a:r>
              <a:r>
                <a:rPr lang="en-US" dirty="0">
                  <a:solidFill>
                    <a:schemeClr val="accent5"/>
                  </a:solidFill>
                </a:rPr>
                <a:t>; 			// derivative gain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} </a:t>
              </a:r>
              <a:r>
                <a:rPr lang="en-US" dirty="0" err="1">
                  <a:solidFill>
                    <a:schemeClr val="accent5"/>
                  </a:solidFill>
                </a:rPr>
                <a:t>SPid</a:t>
              </a:r>
              <a:r>
                <a:rPr lang="en-US" dirty="0">
                  <a:solidFill>
                    <a:schemeClr val="accent5"/>
                  </a:solidFill>
                </a:rPr>
                <a:t>; </a:t>
              </a:r>
            </a:p>
            <a:p>
              <a:endParaRPr lang="en-US" dirty="0"/>
            </a:p>
          </p:txBody>
        </p:sp>
        <p:cxnSp>
          <p:nvCxnSpPr>
            <p:cNvPr id="7" name="Straight Connector 6"/>
            <p:cNvCxnSpPr/>
            <p:nvPr/>
          </p:nvCxnSpPr>
          <p:spPr>
            <a:xfrm flipH="1" flipV="1">
              <a:off x="2470727" y="1835726"/>
              <a:ext cx="415636" cy="277091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2519218" y="3050304"/>
            <a:ext cx="6338455" cy="923425"/>
            <a:chOff x="2470727" y="1916541"/>
            <a:chExt cx="6338455" cy="923425"/>
          </a:xfrm>
        </p:grpSpPr>
        <p:sp>
          <p:nvSpPr>
            <p:cNvPr id="10" name="TextBox 9"/>
            <p:cNvSpPr txBox="1"/>
            <p:nvPr/>
          </p:nvSpPr>
          <p:spPr>
            <a:xfrm>
              <a:off x="2897909" y="2193635"/>
              <a:ext cx="5911273" cy="646331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5"/>
                  </a:solidFill>
                </a:rPr>
                <a:t>double </a:t>
              </a:r>
              <a:r>
                <a:rPr lang="en-US" dirty="0" err="1">
                  <a:solidFill>
                    <a:schemeClr val="accent5"/>
                  </a:solidFill>
                </a:rPr>
                <a:t>UpdatePID</a:t>
              </a:r>
              <a:r>
                <a:rPr lang="en-US" dirty="0">
                  <a:solidFill>
                    <a:schemeClr val="accent5"/>
                  </a:solidFill>
                </a:rPr>
                <a:t>(</a:t>
              </a:r>
              <a:r>
                <a:rPr lang="en-US" dirty="0" err="1">
                  <a:solidFill>
                    <a:schemeClr val="accent5"/>
                  </a:solidFill>
                </a:rPr>
                <a:t>SPid</a:t>
              </a:r>
              <a:r>
                <a:rPr lang="en-US" dirty="0">
                  <a:solidFill>
                    <a:schemeClr val="accent5"/>
                  </a:solidFill>
                </a:rPr>
                <a:t> *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, double error, double position) </a:t>
              </a:r>
            </a:p>
            <a:p>
              <a:endParaRPr lang="en-US" dirty="0"/>
            </a:p>
          </p:txBody>
        </p:sp>
        <p:cxnSp>
          <p:nvCxnSpPr>
            <p:cNvPr id="11" name="Straight Connector 10"/>
            <p:cNvCxnSpPr/>
            <p:nvPr/>
          </p:nvCxnSpPr>
          <p:spPr>
            <a:xfrm flipH="1" flipV="1">
              <a:off x="2470727" y="1916541"/>
              <a:ext cx="415636" cy="277091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2521527" y="3629886"/>
            <a:ext cx="6338455" cy="923425"/>
            <a:chOff x="2470727" y="1916541"/>
            <a:chExt cx="6338455" cy="923425"/>
          </a:xfrm>
        </p:grpSpPr>
        <p:sp>
          <p:nvSpPr>
            <p:cNvPr id="13" name="TextBox 12"/>
            <p:cNvSpPr txBox="1"/>
            <p:nvPr/>
          </p:nvSpPr>
          <p:spPr>
            <a:xfrm>
              <a:off x="2897909" y="2193635"/>
              <a:ext cx="5911273" cy="646331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chemeClr val="accent5"/>
                  </a:solidFill>
                </a:rPr>
                <a:t>pTerm</a:t>
              </a:r>
              <a:r>
                <a:rPr lang="en-US" dirty="0">
                  <a:solidFill>
                    <a:schemeClr val="accent5"/>
                  </a:solidFill>
                </a:rPr>
                <a:t> =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pGain</a:t>
              </a:r>
              <a:r>
                <a:rPr lang="en-US" dirty="0">
                  <a:solidFill>
                    <a:schemeClr val="accent5"/>
                  </a:solidFill>
                </a:rPr>
                <a:t> * error;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	// calculate the proportional </a:t>
              </a:r>
              <a:r>
                <a:rPr lang="en-US" dirty="0" smtClean="0">
                  <a:solidFill>
                    <a:schemeClr val="accent5"/>
                  </a:solidFill>
                </a:rPr>
                <a:t>term</a:t>
              </a:r>
              <a:endParaRPr lang="en-US" dirty="0">
                <a:solidFill>
                  <a:schemeClr val="accent5"/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H="1" flipV="1">
              <a:off x="2470727" y="1916541"/>
              <a:ext cx="415636" cy="277091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2593109" y="4186377"/>
            <a:ext cx="6338455" cy="923425"/>
            <a:chOff x="2470727" y="1916541"/>
            <a:chExt cx="6338455" cy="923425"/>
          </a:xfrm>
        </p:grpSpPr>
        <p:sp>
          <p:nvSpPr>
            <p:cNvPr id="16" name="TextBox 15"/>
            <p:cNvSpPr txBox="1"/>
            <p:nvPr/>
          </p:nvSpPr>
          <p:spPr>
            <a:xfrm>
              <a:off x="2897909" y="2193635"/>
              <a:ext cx="5911273" cy="646331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5"/>
                  </a:solidFill>
                </a:rPr>
                <a:t>// calculate the integral state with appropriate limiting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	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iState</a:t>
              </a:r>
              <a:r>
                <a:rPr lang="en-US" dirty="0">
                  <a:solidFill>
                    <a:schemeClr val="accent5"/>
                  </a:solidFill>
                </a:rPr>
                <a:t> += error</a:t>
              </a:r>
              <a:r>
                <a:rPr lang="en-US" dirty="0" smtClean="0">
                  <a:solidFill>
                    <a:schemeClr val="accent5"/>
                  </a:solidFill>
                </a:rPr>
                <a:t>;</a:t>
              </a:r>
              <a:endParaRPr lang="en-US" dirty="0">
                <a:solidFill>
                  <a:schemeClr val="accent5"/>
                </a:solidFill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 flipV="1">
              <a:off x="2470727" y="1916541"/>
              <a:ext cx="415636" cy="277091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2606963" y="4777513"/>
            <a:ext cx="6338455" cy="646331"/>
            <a:chOff x="2470727" y="1974277"/>
            <a:chExt cx="6338455" cy="646331"/>
          </a:xfrm>
        </p:grpSpPr>
        <p:sp>
          <p:nvSpPr>
            <p:cNvPr id="19" name="TextBox 18"/>
            <p:cNvSpPr txBox="1"/>
            <p:nvPr/>
          </p:nvSpPr>
          <p:spPr>
            <a:xfrm>
              <a:off x="2897909" y="1974277"/>
              <a:ext cx="5911273" cy="646331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5"/>
                  </a:solidFill>
                </a:rPr>
                <a:t>if (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iState</a:t>
              </a:r>
              <a:r>
                <a:rPr lang="en-US" dirty="0">
                  <a:solidFill>
                    <a:schemeClr val="accent5"/>
                  </a:solidFill>
                </a:rPr>
                <a:t> &gt;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iMax</a:t>
              </a:r>
              <a:r>
                <a:rPr lang="en-US" dirty="0">
                  <a:solidFill>
                    <a:schemeClr val="accent5"/>
                  </a:solidFill>
                </a:rPr>
                <a:t>)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iState</a:t>
              </a:r>
              <a:r>
                <a:rPr lang="en-US" dirty="0">
                  <a:solidFill>
                    <a:schemeClr val="accent5"/>
                  </a:solidFill>
                </a:rPr>
                <a:t> =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iMax</a:t>
              </a:r>
              <a:r>
                <a:rPr lang="en-US" dirty="0">
                  <a:solidFill>
                    <a:schemeClr val="accent5"/>
                  </a:solidFill>
                </a:rPr>
                <a:t>; </a:t>
              </a:r>
            </a:p>
            <a:p>
              <a:r>
                <a:rPr lang="en-US" dirty="0">
                  <a:solidFill>
                    <a:schemeClr val="accent5"/>
                  </a:solidFill>
                </a:rPr>
                <a:t>	else if (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iState</a:t>
              </a:r>
              <a:r>
                <a:rPr lang="en-US" dirty="0">
                  <a:solidFill>
                    <a:schemeClr val="accent5"/>
                  </a:solidFill>
                </a:rPr>
                <a:t> &lt;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iMin</a:t>
              </a:r>
              <a:r>
                <a:rPr lang="en-US" dirty="0">
                  <a:solidFill>
                    <a:schemeClr val="accent5"/>
                  </a:solidFill>
                </a:rPr>
                <a:t>)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iState</a:t>
              </a:r>
              <a:r>
                <a:rPr lang="en-US" dirty="0">
                  <a:solidFill>
                    <a:schemeClr val="accent5"/>
                  </a:solidFill>
                </a:rPr>
                <a:t> =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iMin</a:t>
              </a:r>
              <a:r>
                <a:rPr lang="en-US" dirty="0">
                  <a:solidFill>
                    <a:schemeClr val="accent5"/>
                  </a:solidFill>
                </a:rPr>
                <a:t>; </a:t>
              </a: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 flipV="1">
              <a:off x="2470727" y="2124351"/>
              <a:ext cx="415636" cy="277091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320637" y="3825042"/>
            <a:ext cx="6546272" cy="1220314"/>
            <a:chOff x="2205183" y="2023214"/>
            <a:chExt cx="6546272" cy="640285"/>
          </a:xfrm>
        </p:grpSpPr>
        <p:sp>
          <p:nvSpPr>
            <p:cNvPr id="22" name="TextBox 21"/>
            <p:cNvSpPr txBox="1"/>
            <p:nvPr/>
          </p:nvSpPr>
          <p:spPr>
            <a:xfrm>
              <a:off x="2932545" y="2023214"/>
              <a:ext cx="5818910" cy="629799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chemeClr val="accent5"/>
                  </a:solidFill>
                </a:rPr>
                <a:t>iTerm</a:t>
              </a:r>
              <a:r>
                <a:rPr lang="en-US" dirty="0">
                  <a:solidFill>
                    <a:schemeClr val="accent5"/>
                  </a:solidFill>
                </a:rPr>
                <a:t> =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iGain</a:t>
              </a:r>
              <a:r>
                <a:rPr lang="en-US" dirty="0">
                  <a:solidFill>
                    <a:schemeClr val="accent5"/>
                  </a:solidFill>
                </a:rPr>
                <a:t> * </a:t>
              </a:r>
              <a:r>
                <a:rPr lang="en-US" dirty="0" err="1">
                  <a:solidFill>
                    <a:schemeClr val="accent5"/>
                  </a:solidFill>
                </a:rPr>
                <a:t>iState</a:t>
              </a:r>
              <a:r>
                <a:rPr lang="en-US" dirty="0">
                  <a:solidFill>
                    <a:schemeClr val="accent5"/>
                  </a:solidFill>
                </a:rPr>
                <a:t>; </a:t>
              </a:r>
              <a:r>
                <a:rPr lang="en-US" dirty="0" smtClean="0">
                  <a:solidFill>
                    <a:schemeClr val="accent5"/>
                  </a:solidFill>
                </a:rPr>
                <a:t>	/</a:t>
              </a:r>
              <a:r>
                <a:rPr lang="en-US" dirty="0">
                  <a:solidFill>
                    <a:schemeClr val="accent5"/>
                  </a:solidFill>
                </a:rPr>
                <a:t>/ calculate the integral term </a:t>
              </a:r>
            </a:p>
            <a:p>
              <a:r>
                <a:rPr lang="en-US" dirty="0" err="1" smtClean="0">
                  <a:solidFill>
                    <a:schemeClr val="accent5"/>
                  </a:solidFill>
                </a:rPr>
                <a:t>dTerm</a:t>
              </a:r>
              <a:r>
                <a:rPr lang="en-US" dirty="0" smtClean="0">
                  <a:solidFill>
                    <a:schemeClr val="accent5"/>
                  </a:solidFill>
                </a:rPr>
                <a:t> </a:t>
              </a:r>
              <a:r>
                <a:rPr lang="en-US" dirty="0">
                  <a:solidFill>
                    <a:schemeClr val="accent5"/>
                  </a:solidFill>
                </a:rPr>
                <a:t>=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dGain</a:t>
              </a:r>
              <a:r>
                <a:rPr lang="en-US" dirty="0">
                  <a:solidFill>
                    <a:schemeClr val="accent5"/>
                  </a:solidFill>
                </a:rPr>
                <a:t> * (position - </a:t>
              </a:r>
              <a:r>
                <a:rPr lang="en-US" dirty="0" err="1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dState</a:t>
              </a:r>
              <a:r>
                <a:rPr lang="en-US" dirty="0">
                  <a:solidFill>
                    <a:schemeClr val="accent5"/>
                  </a:solidFill>
                </a:rPr>
                <a:t>); </a:t>
              </a:r>
              <a:endParaRPr lang="en-US" dirty="0" smtClean="0">
                <a:solidFill>
                  <a:schemeClr val="accent5"/>
                </a:solidFill>
              </a:endParaRPr>
            </a:p>
            <a:p>
              <a:r>
                <a:rPr lang="en-US" dirty="0" err="1" smtClean="0">
                  <a:solidFill>
                    <a:schemeClr val="accent5"/>
                  </a:solidFill>
                </a:rPr>
                <a:t>pid</a:t>
              </a:r>
              <a:r>
                <a:rPr lang="en-US" dirty="0">
                  <a:solidFill>
                    <a:schemeClr val="accent5"/>
                  </a:solidFill>
                </a:rPr>
                <a:t>-&gt;</a:t>
              </a:r>
              <a:r>
                <a:rPr lang="en-US" dirty="0" err="1">
                  <a:solidFill>
                    <a:schemeClr val="accent5"/>
                  </a:solidFill>
                </a:rPr>
                <a:t>dState</a:t>
              </a:r>
              <a:r>
                <a:rPr lang="en-US" dirty="0">
                  <a:solidFill>
                    <a:schemeClr val="accent5"/>
                  </a:solidFill>
                </a:rPr>
                <a:t> = position;</a:t>
              </a:r>
              <a:br>
                <a:rPr lang="en-US" dirty="0">
                  <a:solidFill>
                    <a:schemeClr val="accent5"/>
                  </a:solidFill>
                </a:rPr>
              </a:br>
              <a:endParaRPr lang="en-US" dirty="0">
                <a:solidFill>
                  <a:schemeClr val="accent5"/>
                </a:solidFill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H="1">
              <a:off x="2205183" y="2536287"/>
              <a:ext cx="727363" cy="12721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2101273" y="4924202"/>
            <a:ext cx="5495637" cy="631474"/>
            <a:chOff x="2205183" y="2332172"/>
            <a:chExt cx="5495637" cy="331327"/>
          </a:xfrm>
        </p:grpSpPr>
        <p:sp>
          <p:nvSpPr>
            <p:cNvPr id="27" name="TextBox 26"/>
            <p:cNvSpPr txBox="1"/>
            <p:nvPr/>
          </p:nvSpPr>
          <p:spPr>
            <a:xfrm>
              <a:off x="2897910" y="2332172"/>
              <a:ext cx="4802910" cy="19378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5"/>
                  </a:solidFill>
                </a:rPr>
                <a:t>return </a:t>
              </a:r>
              <a:r>
                <a:rPr lang="en-US" dirty="0" err="1">
                  <a:solidFill>
                    <a:schemeClr val="accent5"/>
                  </a:solidFill>
                </a:rPr>
                <a:t>pTerm</a:t>
              </a:r>
              <a:r>
                <a:rPr lang="en-US" dirty="0">
                  <a:solidFill>
                    <a:schemeClr val="accent5"/>
                  </a:solidFill>
                </a:rPr>
                <a:t> + </a:t>
              </a:r>
              <a:r>
                <a:rPr lang="en-US" dirty="0" err="1">
                  <a:solidFill>
                    <a:schemeClr val="accent5"/>
                  </a:solidFill>
                </a:rPr>
                <a:t>iTerm</a:t>
              </a:r>
              <a:r>
                <a:rPr lang="en-US" dirty="0">
                  <a:solidFill>
                    <a:schemeClr val="accent5"/>
                  </a:solidFill>
                </a:rPr>
                <a:t> - </a:t>
              </a:r>
              <a:r>
                <a:rPr lang="en-US" dirty="0" err="1">
                  <a:solidFill>
                    <a:schemeClr val="accent5"/>
                  </a:solidFill>
                </a:rPr>
                <a:t>dTerm</a:t>
              </a:r>
              <a:r>
                <a:rPr lang="en-US" dirty="0">
                  <a:solidFill>
                    <a:schemeClr val="accent5"/>
                  </a:solidFill>
                </a:rPr>
                <a:t>; </a:t>
              </a:r>
            </a:p>
          </p:txBody>
        </p:sp>
        <p:cxnSp>
          <p:nvCxnSpPr>
            <p:cNvPr id="28" name="Straight Connector 27"/>
            <p:cNvCxnSpPr/>
            <p:nvPr/>
          </p:nvCxnSpPr>
          <p:spPr>
            <a:xfrm flipH="1">
              <a:off x="2205183" y="2536287"/>
              <a:ext cx="727363" cy="12721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0287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pick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p</a:t>
            </a:r>
            <a:r>
              <a:rPr lang="en-US" dirty="0" smtClean="0"/>
              <a:t>, K</a:t>
            </a:r>
            <a:r>
              <a:rPr lang="en-US" baseline="-25000" dirty="0" smtClean="0"/>
              <a:t>i</a:t>
            </a:r>
            <a:r>
              <a:rPr lang="en-US" dirty="0" smtClean="0"/>
              <a:t>, and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d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We want the error to eventually converge to 0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Performance Metrics</a:t>
            </a:r>
          </a:p>
          <a:p>
            <a:pPr lvl="1"/>
            <a:r>
              <a:rPr lang="en-US" dirty="0" smtClean="0"/>
              <a:t>Rise time / Response: How long does it take to get to 10% of the final value?</a:t>
            </a:r>
          </a:p>
          <a:p>
            <a:pPr lvl="1"/>
            <a:r>
              <a:rPr lang="en-US" dirty="0" smtClean="0"/>
              <a:t>Peak time: Time to reach first peak</a:t>
            </a:r>
          </a:p>
          <a:p>
            <a:pPr lvl="1"/>
            <a:r>
              <a:rPr lang="en-US" dirty="0" smtClean="0"/>
              <a:t>Overshoot: Amount in excess of final value</a:t>
            </a:r>
          </a:p>
          <a:p>
            <a:pPr lvl="1"/>
            <a:r>
              <a:rPr lang="en-US" dirty="0" smtClean="0"/>
              <a:t>Settling Time: Time before output settles to within 1% of final value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160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Printing Press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159" y="1832882"/>
            <a:ext cx="6985000" cy="29083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957828" y="2444222"/>
            <a:ext cx="4939578" cy="3402801"/>
            <a:chOff x="3957828" y="2444222"/>
            <a:chExt cx="4939578" cy="340280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b="17843"/>
            <a:stretch/>
          </p:blipFill>
          <p:spPr>
            <a:xfrm>
              <a:off x="4856307" y="2444222"/>
              <a:ext cx="4041099" cy="3402801"/>
            </a:xfrm>
            <a:prstGeom prst="rect">
              <a:avLst/>
            </a:prstGeom>
            <a:ln w="38100" cmpd="sng">
              <a:solidFill>
                <a:srgbClr val="000000"/>
              </a:solidFill>
            </a:ln>
          </p:spPr>
        </p:pic>
        <p:cxnSp>
          <p:nvCxnSpPr>
            <p:cNvPr id="8" name="Straight Connector 7"/>
            <p:cNvCxnSpPr>
              <a:stCxn id="6" idx="1"/>
            </p:cNvCxnSpPr>
            <p:nvPr/>
          </p:nvCxnSpPr>
          <p:spPr>
            <a:xfrm flipH="1" flipV="1">
              <a:off x="3957828" y="3785000"/>
              <a:ext cx="898479" cy="360623"/>
            </a:xfrm>
            <a:prstGeom prst="line">
              <a:avLst/>
            </a:prstGeom>
            <a:ln w="38100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6245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Tuning a PID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search in 3 Dimensions</a:t>
            </a:r>
          </a:p>
          <a:p>
            <a:endParaRPr lang="en-US" dirty="0" smtClean="0"/>
          </a:p>
          <a:p>
            <a:r>
              <a:rPr lang="en-US" dirty="0" smtClean="0"/>
              <a:t>ALWAYS instrument system to collect response graphs</a:t>
            </a:r>
          </a:p>
          <a:p>
            <a:pPr lvl="1"/>
            <a:r>
              <a:rPr lang="en-US" dirty="0" smtClean="0"/>
              <a:t>If you can’t measure it, you can’t tune it!</a:t>
            </a:r>
          </a:p>
          <a:p>
            <a:r>
              <a:rPr lang="en-US" dirty="0" smtClean="0"/>
              <a:t>Build an Interactive Interface</a:t>
            </a:r>
          </a:p>
          <a:p>
            <a:pPr lvl="1"/>
            <a:r>
              <a:rPr lang="en-US" dirty="0" smtClean="0"/>
              <a:t>Set P,I and D terms from a terminal interface quickly</a:t>
            </a:r>
          </a:p>
          <a:p>
            <a:endParaRPr lang="en-US" dirty="0"/>
          </a:p>
          <a:p>
            <a:r>
              <a:rPr lang="en-US" dirty="0" smtClean="0"/>
              <a:t>Heuristic Procedure 1 (leading with the D term):</a:t>
            </a:r>
          </a:p>
          <a:p>
            <a:pPr lvl="1"/>
            <a:r>
              <a:rPr lang="en-US" dirty="0" smtClean="0"/>
              <a:t>Step 1: Set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p</a:t>
            </a:r>
            <a:r>
              <a:rPr lang="en-US" dirty="0" smtClean="0"/>
              <a:t> to small value,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d</a:t>
            </a:r>
            <a:r>
              <a:rPr lang="en-US" dirty="0" smtClean="0"/>
              <a:t> and K</a:t>
            </a:r>
            <a:r>
              <a:rPr lang="en-US" baseline="-25000" dirty="0" smtClean="0"/>
              <a:t>i </a:t>
            </a:r>
            <a:r>
              <a:rPr lang="en-US" dirty="0" smtClean="0"/>
              <a:t> to 0</a:t>
            </a:r>
          </a:p>
          <a:p>
            <a:pPr lvl="1"/>
            <a:r>
              <a:rPr lang="en-US" dirty="0" smtClean="0"/>
              <a:t>Step 2: Increasing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d</a:t>
            </a:r>
            <a:r>
              <a:rPr lang="en-US" dirty="0" smtClean="0"/>
              <a:t> until oscillation, then decrease by factor of 2-4</a:t>
            </a:r>
          </a:p>
          <a:p>
            <a:pPr lvl="1"/>
            <a:r>
              <a:rPr lang="en-US" dirty="0" smtClean="0"/>
              <a:t>Step 3: Increase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p</a:t>
            </a:r>
            <a:r>
              <a:rPr lang="en-US" dirty="0" smtClean="0"/>
              <a:t> until oscillation or overshoot, decrease by 2-4x</a:t>
            </a:r>
          </a:p>
          <a:p>
            <a:pPr lvl="1"/>
            <a:r>
              <a:rPr lang="en-US" dirty="0" smtClean="0"/>
              <a:t>Step 4: Increase K</a:t>
            </a:r>
            <a:r>
              <a:rPr lang="en-US" baseline="-25000" dirty="0" smtClean="0"/>
              <a:t>i</a:t>
            </a:r>
            <a:r>
              <a:rPr lang="en-US" dirty="0" smtClean="0"/>
              <a:t> until oscillation or overshoot</a:t>
            </a:r>
          </a:p>
          <a:p>
            <a:pPr lvl="1"/>
            <a:r>
              <a:rPr lang="en-US" dirty="0" smtClean="0"/>
              <a:t>Step 5: Is it okay?  If not, go to Step 2.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50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Tuning a PID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Heuristic Procedure 2 (leading with the P term):</a:t>
            </a:r>
          </a:p>
          <a:p>
            <a:pPr lvl="1"/>
            <a:r>
              <a:rPr lang="en-US" dirty="0" smtClean="0"/>
              <a:t>Step 1: Set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d</a:t>
            </a:r>
            <a:r>
              <a:rPr lang="en-US" dirty="0" smtClean="0"/>
              <a:t> and K</a:t>
            </a:r>
            <a:r>
              <a:rPr lang="en-US" baseline="-25000" dirty="0" smtClean="0"/>
              <a:t>i </a:t>
            </a:r>
            <a:r>
              <a:rPr lang="en-US" dirty="0" smtClean="0"/>
              <a:t> to 0</a:t>
            </a:r>
          </a:p>
          <a:p>
            <a:pPr lvl="1"/>
            <a:r>
              <a:rPr lang="en-US" dirty="0" smtClean="0"/>
              <a:t>Step 2: Increasing </a:t>
            </a:r>
            <a:r>
              <a:rPr lang="en-US" dirty="0" err="1" smtClean="0"/>
              <a:t>K</a:t>
            </a:r>
            <a:r>
              <a:rPr lang="en-US" baseline="-25000" dirty="0" err="1" smtClean="0"/>
              <a:t>p</a:t>
            </a:r>
            <a:r>
              <a:rPr lang="en-US" dirty="0" smtClean="0"/>
              <a:t> until oscillation, then decrease by factor of 2-4</a:t>
            </a:r>
          </a:p>
          <a:p>
            <a:pPr lvl="1"/>
            <a:r>
              <a:rPr lang="en-US" dirty="0" smtClean="0"/>
              <a:t>Step 3: Increase K</a:t>
            </a:r>
            <a:r>
              <a:rPr lang="en-US" baseline="-25000" dirty="0" smtClean="0"/>
              <a:t>i</a:t>
            </a:r>
            <a:r>
              <a:rPr lang="en-US" dirty="0" smtClean="0"/>
              <a:t> until loss of stability, then dial it back</a:t>
            </a:r>
          </a:p>
          <a:p>
            <a:pPr lvl="1"/>
            <a:r>
              <a:rPr lang="en-US" dirty="0" smtClean="0"/>
              <a:t>Step 4: Increase </a:t>
            </a:r>
            <a:r>
              <a:rPr lang="en-US" dirty="0" err="1" smtClean="0"/>
              <a:t>K</a:t>
            </a:r>
            <a:r>
              <a:rPr lang="en-US" baseline="-25000" dirty="0" err="1"/>
              <a:t>d</a:t>
            </a:r>
            <a:r>
              <a:rPr lang="en-US" dirty="0" smtClean="0"/>
              <a:t> to react against disturbance as needed</a:t>
            </a:r>
          </a:p>
          <a:p>
            <a:pPr lvl="1"/>
            <a:r>
              <a:rPr lang="en-US" dirty="0" smtClean="0"/>
              <a:t>Step 5: Is it okay?  If not, go to Step 2.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89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Sampling Rate</a:t>
            </a:r>
          </a:p>
          <a:p>
            <a:pPr lvl="1"/>
            <a:r>
              <a:rPr lang="en-US" dirty="0" smtClean="0"/>
              <a:t>1/10 to 1/100 the settling time</a:t>
            </a:r>
          </a:p>
          <a:p>
            <a:pPr lvl="1"/>
            <a:r>
              <a:rPr lang="en-US" smtClean="0"/>
              <a:t>Faster usually makes </a:t>
            </a:r>
            <a:r>
              <a:rPr lang="en-US" dirty="0" smtClean="0"/>
              <a:t>things easier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98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Industrial Controllers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42" y="1344916"/>
            <a:ext cx="3187700" cy="2552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302" y="1451053"/>
            <a:ext cx="2819400" cy="2882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9102" y="3587308"/>
            <a:ext cx="2722661" cy="235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65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PID control is used by 90% of control systems</a:t>
            </a:r>
          </a:p>
          <a:p>
            <a:r>
              <a:rPr lang="en-US" dirty="0" smtClean="0"/>
              <a:t>Its fun and easy</a:t>
            </a:r>
          </a:p>
          <a:p>
            <a:r>
              <a:rPr lang="en-US" dirty="0" smtClean="0"/>
              <a:t>Every embedded developer should know the basics so you can control stuff</a:t>
            </a:r>
          </a:p>
          <a:p>
            <a:endParaRPr lang="en-US" dirty="0"/>
          </a:p>
          <a:p>
            <a:r>
              <a:rPr lang="en-US" b="1" dirty="0" smtClean="0"/>
              <a:t>Next Class:  </a:t>
            </a:r>
            <a:r>
              <a:rPr lang="en-US" dirty="0" smtClean="0"/>
              <a:t>Course Wrap-up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87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Flight Control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644" y="1703198"/>
            <a:ext cx="7683199" cy="285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900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Tokyo Subway (Trains stop at lines)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14" y="986147"/>
            <a:ext cx="80772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288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Elevators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5918"/>
          <a:stretch/>
        </p:blipFill>
        <p:spPr>
          <a:xfrm>
            <a:off x="5637342" y="1109612"/>
            <a:ext cx="2524908" cy="42165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545" y="1245228"/>
            <a:ext cx="3023909" cy="40485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68662" y="5326123"/>
            <a:ext cx="7706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0E73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sz="5400" dirty="0">
              <a:solidFill>
                <a:srgbClr val="0E73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61110" y="5281260"/>
            <a:ext cx="5822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en-US" sz="54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899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 to control some system</a:t>
            </a:r>
          </a:p>
          <a:p>
            <a:pPr lvl="1"/>
            <a:r>
              <a:rPr lang="en-US" dirty="0" smtClean="0"/>
              <a:t>Called a “Plant”</a:t>
            </a:r>
          </a:p>
          <a:p>
            <a:r>
              <a:rPr lang="en-US" dirty="0" smtClean="0"/>
              <a:t>There is an output value we want to achieve</a:t>
            </a:r>
          </a:p>
          <a:p>
            <a:r>
              <a:rPr lang="en-US" dirty="0" smtClean="0"/>
              <a:t>Output is </a:t>
            </a:r>
            <a:r>
              <a:rPr lang="en-US" i="1" dirty="0" smtClean="0"/>
              <a:t>controlled</a:t>
            </a:r>
            <a:r>
              <a:rPr lang="en-US" dirty="0" smtClean="0"/>
              <a:t> by an input goal called a “set point”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05650" y="3513762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418469" y="3505885"/>
            <a:ext cx="2165581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465936" y="4130211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36316" y="4159321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10" name="Straight Arrow Connector 9"/>
          <p:cNvCxnSpPr>
            <a:endCxn id="5" idx="1"/>
          </p:cNvCxnSpPr>
          <p:nvPr/>
        </p:nvCxnSpPr>
        <p:spPr>
          <a:xfrm>
            <a:off x="1380924" y="4031579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3"/>
            <a:endCxn id="6" idx="1"/>
          </p:cNvCxnSpPr>
          <p:nvPr/>
        </p:nvCxnSpPr>
        <p:spPr>
          <a:xfrm flipV="1">
            <a:off x="3723563" y="4023703"/>
            <a:ext cx="694906" cy="787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588493" y="4048360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590529" y="3575407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875978" y="3592188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728578" y="3608969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83583" y="3296292"/>
            <a:ext cx="166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Input (set point)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368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option is to create a model of the Plant</a:t>
            </a:r>
          </a:p>
          <a:p>
            <a:r>
              <a:rPr lang="en-US" dirty="0" smtClean="0"/>
              <a:t>A good model predicts output based on input</a:t>
            </a:r>
          </a:p>
          <a:p>
            <a:pPr lvl="1"/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r>
              <a:rPr lang="en-US" dirty="0" smtClean="0"/>
              <a:t> = F(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  <a:p>
            <a:r>
              <a:rPr lang="en-US" dirty="0" smtClean="0"/>
              <a:t>Below is an example of an “Open Loop” Controller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749518" y="3883631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734598" y="3875754"/>
            <a:ext cx="2391957" cy="161064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9804" y="4500080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380184" y="5047007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923429" y="4167197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019476" y="4130211"/>
            <a:ext cx="1109671" cy="1232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699451" y="4171649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59057" y="3772671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319846" y="3727806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172446" y="3732258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26088" y="3431910"/>
            <a:ext cx="166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Input (set point)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864929" y="3986716"/>
            <a:ext cx="1154547" cy="3407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125705" y="4003497"/>
            <a:ext cx="1593971" cy="447268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2922135" y="3957605"/>
            <a:ext cx="112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5355526" y="4048360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Plant Model</a:t>
            </a:r>
            <a:endParaRPr lang="en-US" dirty="0"/>
          </a:p>
        </p:txBody>
      </p:sp>
      <p:cxnSp>
        <p:nvCxnSpPr>
          <p:cNvPr id="29" name="Elbow Connector 28"/>
          <p:cNvCxnSpPr/>
          <p:nvPr/>
        </p:nvCxnSpPr>
        <p:spPr>
          <a:xfrm flipH="1">
            <a:off x="5125705" y="4325763"/>
            <a:ext cx="1593971" cy="12700"/>
          </a:xfrm>
          <a:prstGeom prst="bentConnector5">
            <a:avLst>
              <a:gd name="adj1" fmla="val -14342"/>
              <a:gd name="adj2" fmla="val 2395953"/>
              <a:gd name="adj3" fmla="val 114342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006866" y="4612068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905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7">
      <a:dk1>
        <a:srgbClr val="990000"/>
      </a:dk1>
      <a:lt1>
        <a:srgbClr val="FFFFFF"/>
      </a:lt1>
      <a:dk2>
        <a:srgbClr val="FFFFFF"/>
      </a:dk2>
      <a:lt2>
        <a:srgbClr val="FFFFFF"/>
      </a:lt2>
      <a:accent1>
        <a:srgbClr val="606060"/>
      </a:accent1>
      <a:accent2>
        <a:srgbClr val="A9A9A9"/>
      </a:accent2>
      <a:accent3>
        <a:srgbClr val="CCCCCC"/>
      </a:accent3>
      <a:accent4>
        <a:srgbClr val="990000"/>
      </a:accent4>
      <a:accent5>
        <a:srgbClr val="000000"/>
      </a:accent5>
      <a:accent6>
        <a:srgbClr val="969696"/>
      </a:accent6>
      <a:hlink>
        <a:srgbClr val="990000"/>
      </a:hlink>
      <a:folHlink>
        <a:srgbClr val="AEAE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Lecture-1">
  <a:themeElements>
    <a:clrScheme name="2_Lecture-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2_Lecture-1">
      <a:majorFont>
        <a:latin typeface="Times New Roman"/>
        <a:ea typeface="Arial"/>
        <a:cs typeface="Arial"/>
      </a:majorFont>
      <a:minorFont>
        <a:latin typeface="Times New Roman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1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11" charset="0"/>
          </a:defRPr>
        </a:defPPr>
      </a:lstStyle>
    </a:lnDef>
  </a:objectDefaults>
  <a:extraClrSchemeLst>
    <a:extraClrScheme>
      <a:clrScheme name="2_Lecture-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Lecture-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ecture-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43120</TotalTime>
  <Words>1618</Words>
  <Application>Microsoft Macintosh PowerPoint</Application>
  <PresentationFormat>On-screen Show (4:3)</PresentationFormat>
  <Paragraphs>382</Paragraphs>
  <Slides>44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46" baseType="lpstr">
      <vt:lpstr>Office Theme</vt:lpstr>
      <vt:lpstr>2_Lecture-1</vt:lpstr>
      <vt:lpstr>18-349: Introduction to Embedded  Real-Time Systems </vt:lpstr>
      <vt:lpstr>Overview</vt:lpstr>
      <vt:lpstr>Home HVAC</vt:lpstr>
      <vt:lpstr>Printing Press</vt:lpstr>
      <vt:lpstr>Flight Control</vt:lpstr>
      <vt:lpstr>Tokyo Subway (Trains stop at lines)</vt:lpstr>
      <vt:lpstr>Elevators</vt:lpstr>
      <vt:lpstr>Control Systems</vt:lpstr>
      <vt:lpstr>Control Systems</vt:lpstr>
      <vt:lpstr>Motor Example</vt:lpstr>
      <vt:lpstr>Driving a Motor</vt:lpstr>
      <vt:lpstr>Motor Example</vt:lpstr>
      <vt:lpstr>Motor Example</vt:lpstr>
      <vt:lpstr>Problems with Open Loop Systems</vt:lpstr>
      <vt:lpstr>Open Loop Motor P-Control - Nominal</vt:lpstr>
      <vt:lpstr>Open Loop Motor Control – Kf = 1.2</vt:lpstr>
      <vt:lpstr>Open Loop Motor Control – +0.5 Nm disturbance</vt:lpstr>
      <vt:lpstr>Close Loop Systems</vt:lpstr>
      <vt:lpstr>Sensing motor speed (1-3)</vt:lpstr>
      <vt:lpstr>Sensing motor speed (2-3)</vt:lpstr>
      <vt:lpstr>Sensing motor speed (3-3)</vt:lpstr>
      <vt:lpstr>Closed Loop Motor Control – Nominal Bang-Bang</vt:lpstr>
      <vt:lpstr>Proportional Control</vt:lpstr>
      <vt:lpstr>Motor Example (Proportional)</vt:lpstr>
      <vt:lpstr>Oscillation</vt:lpstr>
      <vt:lpstr>Closed Loop Motor Control – Nominal P-Control, Kp = 10</vt:lpstr>
      <vt:lpstr>Closed Loop Motor Control –P-Control, Kp = 10, Disturbance at t=5</vt:lpstr>
      <vt:lpstr>Adding a Derivative Term</vt:lpstr>
      <vt:lpstr>Proportional Derivative (PD) Controller </vt:lpstr>
      <vt:lpstr>Closed Loop Motor Control –PD Control, Kp = 10, Kd = 5</vt:lpstr>
      <vt:lpstr>Closed Loop Motor Control –PD Control, Kp = 10, Kd = 2, disturbed</vt:lpstr>
      <vt:lpstr>Long-term Cumulative Error</vt:lpstr>
      <vt:lpstr>Integral Term</vt:lpstr>
      <vt:lpstr>Adding in the Integral Term</vt:lpstr>
      <vt:lpstr>Closed Loop Motor Control –PID Control, Ki = 5, disturbed</vt:lpstr>
      <vt:lpstr>Summary of PID Controller</vt:lpstr>
      <vt:lpstr>PID Implementation</vt:lpstr>
      <vt:lpstr>PID Implementation</vt:lpstr>
      <vt:lpstr>How do we pick Kp, Ki, and Kd?</vt:lpstr>
      <vt:lpstr>Tuning a PID Controller</vt:lpstr>
      <vt:lpstr>Tuning a PID Controller</vt:lpstr>
      <vt:lpstr>Other Considerations</vt:lpstr>
      <vt:lpstr>Industrial Controllers</vt:lpstr>
      <vt:lpstr>Conclusions</vt:lpstr>
    </vt:vector>
  </TitlesOfParts>
  <Company>Carnegie Mellon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 Gooch</dc:creator>
  <cp:lastModifiedBy>Anthony Rowe</cp:lastModifiedBy>
  <cp:revision>1299</cp:revision>
  <cp:lastPrinted>2016-11-18T15:55:03Z</cp:lastPrinted>
  <dcterms:created xsi:type="dcterms:W3CDTF">2010-12-17T20:07:52Z</dcterms:created>
  <dcterms:modified xsi:type="dcterms:W3CDTF">2016-11-18T15:55:53Z</dcterms:modified>
</cp:coreProperties>
</file>